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4"/>
  </p:sldMasterIdLst>
  <p:notesMasterIdLst>
    <p:notesMasterId r:id="rId24"/>
  </p:notesMasterIdLst>
  <p:handoutMasterIdLst>
    <p:handoutMasterId r:id="rId25"/>
  </p:handoutMasterIdLst>
  <p:sldIdLst>
    <p:sldId id="256" r:id="rId5"/>
    <p:sldId id="270" r:id="rId6"/>
    <p:sldId id="273" r:id="rId7"/>
    <p:sldId id="274" r:id="rId8"/>
    <p:sldId id="275" r:id="rId9"/>
    <p:sldId id="276" r:id="rId10"/>
    <p:sldId id="277" r:id="rId11"/>
    <p:sldId id="278" r:id="rId12"/>
    <p:sldId id="286" r:id="rId13"/>
    <p:sldId id="281" r:id="rId14"/>
    <p:sldId id="282" r:id="rId15"/>
    <p:sldId id="287" r:id="rId16"/>
    <p:sldId id="288" r:id="rId17"/>
    <p:sldId id="289" r:id="rId18"/>
    <p:sldId id="260" r:id="rId19"/>
    <p:sldId id="290" r:id="rId20"/>
    <p:sldId id="291" r:id="rId21"/>
    <p:sldId id="285" r:id="rId22"/>
    <p:sldId id="26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060"/>
    <a:srgbClr val="BDE1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5" autoAdjust="0"/>
    <p:restoredTop sz="94641" autoAdjust="0"/>
  </p:normalViewPr>
  <p:slideViewPr>
    <p:cSldViewPr snapToGrid="0">
      <p:cViewPr varScale="1">
        <p:scale>
          <a:sx n="77" d="100"/>
          <a:sy n="77" d="100"/>
        </p:scale>
        <p:origin x="126" y="444"/>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Market Cap.</c:v>
                </c:pt>
              </c:strCache>
            </c:strRef>
          </c:tx>
          <c:spPr>
            <a:solidFill>
              <a:schemeClr val="accent2">
                <a:lumMod val="60000"/>
                <a:lumOff val="40000"/>
              </a:schemeClr>
            </a:solidFill>
            <a:ln>
              <a:noFill/>
            </a:ln>
            <a:effectLst/>
          </c:spPr>
          <c:invertIfNegative val="0"/>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C65-4201-B78A-FF0CFA6C3987}"/>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C65-4201-B78A-FF0CFA6C398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BMW</c:v>
                </c:pt>
                <c:pt idx="1">
                  <c:v>Volvo</c:v>
                </c:pt>
              </c:strCache>
            </c:strRef>
          </c:cat>
          <c:val>
            <c:numRef>
              <c:f>Sheet1!$B$2:$B$3</c:f>
              <c:numCache>
                <c:formatCode>General</c:formatCode>
                <c:ptCount val="2"/>
                <c:pt idx="0">
                  <c:v>41.5</c:v>
                </c:pt>
                <c:pt idx="1">
                  <c:v>12.25</c:v>
                </c:pt>
              </c:numCache>
            </c:numRef>
          </c:val>
          <c:extLst>
            <c:ext xmlns:c16="http://schemas.microsoft.com/office/drawing/2014/chart" uri="{C3380CC4-5D6E-409C-BE32-E72D297353CC}">
              <c16:uniqueId val="{00000000-1D98-412B-8FFA-1BFBE8A2FBC2}"/>
            </c:ext>
          </c:extLst>
        </c:ser>
        <c:dLbls>
          <c:showLegendKey val="0"/>
          <c:showVal val="0"/>
          <c:showCatName val="0"/>
          <c:showSerName val="0"/>
          <c:showPercent val="0"/>
          <c:showBubbleSize val="0"/>
        </c:dLbls>
        <c:gapWidth val="219"/>
        <c:axId val="670025472"/>
        <c:axId val="670029080"/>
      </c:barChart>
      <c:catAx>
        <c:axId val="670025472"/>
        <c:scaling>
          <c:orientation val="minMax"/>
        </c:scaling>
        <c:delete val="0"/>
        <c:axPos val="l"/>
        <c:numFmt formatCode="General" sourceLinked="1"/>
        <c:majorTickMark val="none"/>
        <c:minorTickMark val="none"/>
        <c:tickLblPos val="nextTo"/>
        <c:spPr>
          <a:noFill/>
          <a:ln w="3175" cap="flat" cmpd="sng" algn="ctr">
            <a:solidFill>
              <a:schemeClr val="accent1">
                <a:lumMod val="20000"/>
                <a:lumOff val="80000"/>
                <a:alpha val="2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75000"/>
                  </a:schemeClr>
                </a:solidFill>
                <a:latin typeface="+mn-lt"/>
                <a:ea typeface="+mn-ea"/>
                <a:cs typeface="+mn-cs"/>
              </a:defRPr>
            </a:pPr>
            <a:endParaRPr lang="en-US"/>
          </a:p>
        </c:txPr>
        <c:crossAx val="670029080"/>
        <c:crosses val="autoZero"/>
        <c:auto val="1"/>
        <c:lblAlgn val="ctr"/>
        <c:lblOffset val="100"/>
        <c:noMultiLvlLbl val="0"/>
      </c:catAx>
      <c:valAx>
        <c:axId val="670029080"/>
        <c:scaling>
          <c:orientation val="minMax"/>
        </c:scaling>
        <c:delete val="0"/>
        <c:axPos val="b"/>
        <c:majorGridlines>
          <c:spPr>
            <a:ln w="3175" cap="flat" cmpd="sng" algn="ctr">
              <a:solidFill>
                <a:schemeClr val="accent1">
                  <a:lumMod val="20000"/>
                  <a:lumOff val="80000"/>
                  <a:alpha val="10000"/>
                </a:schemeClr>
              </a:solidFill>
              <a:round/>
            </a:ln>
            <a:effectLst/>
          </c:spPr>
        </c:majorGridlines>
        <c:numFmt formatCode="General" sourceLinked="1"/>
        <c:majorTickMark val="none"/>
        <c:minorTickMark val="none"/>
        <c:tickLblPos val="nextTo"/>
        <c:spPr>
          <a:noFill/>
          <a:ln w="3175">
            <a:solidFill>
              <a:schemeClr val="accent1">
                <a:lumMod val="20000"/>
                <a:lumOff val="80000"/>
                <a:alpha val="30000"/>
              </a:schemeClr>
            </a:solidFill>
          </a:ln>
          <a:effectLst/>
        </c:spPr>
        <c:txPr>
          <a:bodyPr rot="-60000000" spcFirstLastPara="1" vertOverflow="ellipsis" vert="horz" wrap="square" anchor="ctr" anchorCtr="1"/>
          <a:lstStyle/>
          <a:p>
            <a:pPr>
              <a:defRPr sz="1197" b="0" i="0" u="none" strike="noStrike" kern="1200" baseline="0">
                <a:solidFill>
                  <a:schemeClr val="tx1">
                    <a:lumMod val="75000"/>
                  </a:schemeClr>
                </a:solidFill>
                <a:latin typeface="+mn-lt"/>
                <a:ea typeface="+mn-ea"/>
                <a:cs typeface="+mn-cs"/>
              </a:defRPr>
            </a:pPr>
            <a:endParaRPr lang="en-US"/>
          </a:p>
        </c:txPr>
        <c:crossAx val="670025472"/>
        <c:crosses val="autoZero"/>
        <c:crossBetween val="between"/>
      </c:valAx>
      <c:spPr>
        <a:noFill/>
        <a:ln>
          <a:solidFill>
            <a:schemeClr val="tx1">
              <a:lumMod val="50000"/>
            </a:schemeClr>
          </a:solid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7/11/2023</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eg>
</file>

<file path=ppt/media/image2.png>
</file>

<file path=ppt/media/image3.png>
</file>

<file path=ppt/media/image4.png>
</file>

<file path=ppt/media/image5.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7/11/2023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15</a:t>
            </a:fld>
            <a:endParaRPr lang="en-US" dirty="0"/>
          </a:p>
        </p:txBody>
      </p:sp>
    </p:spTree>
    <p:extLst>
      <p:ext uri="{BB962C8B-B14F-4D97-AF65-F5344CB8AC3E}">
        <p14:creationId xmlns:p14="http://schemas.microsoft.com/office/powerpoint/2010/main" val="1850169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19</a:t>
            </a:fld>
            <a:endParaRPr lang="en-US" dirty="0"/>
          </a:p>
        </p:txBody>
      </p:sp>
    </p:spTree>
    <p:extLst>
      <p:ext uri="{BB962C8B-B14F-4D97-AF65-F5344CB8AC3E}">
        <p14:creationId xmlns:p14="http://schemas.microsoft.com/office/powerpoint/2010/main"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7/11/2023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7/11/2023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7/11/2023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7/11/2023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7/11/2023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7/11/2023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7/11/2023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7/11/2023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7/11/2023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pxhere.com/pl/photo/1411418" TargetMode="External"/><Relationship Id="rId3" Type="http://schemas.openxmlformats.org/officeDocument/2006/relationships/image" Target="../media/image1.jpeg"/><Relationship Id="rId7"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wallpaperflare.com/1994-850-btcc-kombi-race-racing-stationwagon-twr-volvo-wallpaper-vkqb" TargetMode="External"/><Relationship Id="rId5" Type="http://schemas.openxmlformats.org/officeDocument/2006/relationships/image" Target="../media/image7.jpg"/><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bmw.com/en/automotive-life/the-history-of-the-bmw-slogan.html" TargetMode="External"/><Relationship Id="rId2" Type="http://schemas.openxmlformats.org/officeDocument/2006/relationships/hyperlink" Target="https://www.mclaughlinvolvocars.com/research/volvo-vs-bmw.htm"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www.volvocars.com/" TargetMode="External"/><Relationship Id="rId7" Type="http://schemas.openxmlformats.org/officeDocument/2006/relationships/hyperlink" Target="http://www.companiesmarketcap.com/" TargetMode="External"/><Relationship Id="rId2" Type="http://schemas.openxmlformats.org/officeDocument/2006/relationships/hyperlink" Target="http://www.bmw.com/" TargetMode="External"/><Relationship Id="rId1" Type="http://schemas.openxmlformats.org/officeDocument/2006/relationships/slideLayout" Target="../slideLayouts/slideLayout2.xml"/><Relationship Id="rId6" Type="http://schemas.openxmlformats.org/officeDocument/2006/relationships/hyperlink" Target="https://interbrand.com/best-brands/" TargetMode="External"/><Relationship Id="rId5" Type="http://schemas.openxmlformats.org/officeDocument/2006/relationships/hyperlink" Target="https://www.mclaughlinvolvocars.com/research/volvo-vs-bmw.htm" TargetMode="External"/><Relationship Id="rId4" Type="http://schemas.openxmlformats.org/officeDocument/2006/relationships/hyperlink" Target="https://www.interbrand.com/best-brands/best-global-brands/2022/"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2.xml.rels><?xml version="1.0" encoding="UTF-8" standalone="yes"?>
<Relationships xmlns="http://schemas.openxmlformats.org/package/2006/relationships"><Relationship Id="rId3" Type="http://schemas.openxmlformats.org/officeDocument/2006/relationships/hyperlink" Target="https://pixabay.com/de/photos/bmw-auto-automarke-bmw-emblem-1368279/" TargetMode="External"/><Relationship Id="rId2" Type="http://schemas.openxmlformats.org/officeDocument/2006/relationships/image" Target="../media/image9.jpg"/><Relationship Id="rId1" Type="http://schemas.openxmlformats.org/officeDocument/2006/relationships/slideLayout" Target="../slideLayouts/slideLayout5.xml"/><Relationship Id="rId6" Type="http://schemas.openxmlformats.org/officeDocument/2006/relationships/hyperlink" Target="https://creativecommons.org/licenses/by-sa/3.0/" TargetMode="External"/><Relationship Id="rId5" Type="http://schemas.openxmlformats.org/officeDocument/2006/relationships/hyperlink" Target="https://www.flickr.com/photos/diversey/36408415812" TargetMode="External"/><Relationship Id="rId4"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file:///C:\Users\Owner\Documents\DataScience\Marketing%20Analytics\companiesmarketcap.com" TargetMode="External"/><Relationship Id="rId2" Type="http://schemas.openxmlformats.org/officeDocument/2006/relationships/hyperlink" Target="https://interbrand.com/best-brands/" TargetMode="External"/><Relationship Id="rId1" Type="http://schemas.openxmlformats.org/officeDocument/2006/relationships/slideLayout" Target="../slideLayouts/slideLayout2.xml"/><Relationship Id="rId5" Type="http://schemas.openxmlformats.org/officeDocument/2006/relationships/hyperlink" Target="https://companiesmarketcap.com/bmw/marketcap/" TargetMode="External"/><Relationship Id="rId4" Type="http://schemas.openxmlformats.org/officeDocument/2006/relationships/hyperlink" Target="https://companiesmarketcap.com/volvo-car/marketcap/"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Picture 4" descr="chain links">
            <a:extLst>
              <a:ext uri="{FF2B5EF4-FFF2-40B4-BE49-F238E27FC236}">
                <a16:creationId xmlns:a16="http://schemas.microsoft.com/office/drawing/2014/main"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18983" y="10"/>
            <a:ext cx="12191980" cy="6857990"/>
          </a:xfrm>
          <a:prstGeom prst="rect">
            <a:avLst/>
          </a:prstGeom>
        </p:spPr>
      </p:pic>
      <p:sp>
        <p:nvSpPr>
          <p:cNvPr id="2" name="Title 1">
            <a:extLst>
              <a:ext uri="{FF2B5EF4-FFF2-40B4-BE49-F238E27FC236}">
                <a16:creationId xmlns:a16="http://schemas.microsoft.com/office/drawing/2014/main" id="{3D30D32A-359B-41BB-9746-2CF3A21EEFFC}"/>
              </a:ext>
            </a:extLst>
          </p:cNvPr>
          <p:cNvSpPr>
            <a:spLocks noGrp="1"/>
          </p:cNvSpPr>
          <p:nvPr>
            <p:ph type="ctrTitle"/>
          </p:nvPr>
        </p:nvSpPr>
        <p:spPr>
          <a:xfrm>
            <a:off x="1092325" y="1447800"/>
            <a:ext cx="8825658" cy="3329581"/>
          </a:xfrm>
        </p:spPr>
        <p:txBody>
          <a:bodyPr>
            <a:normAutofit/>
          </a:bodyPr>
          <a:lstStyle/>
          <a:p>
            <a:r>
              <a:rPr lang="en-US" b="1" dirty="0"/>
              <a:t>BMW vs. Volvo</a:t>
            </a:r>
            <a:endParaRPr lang="ru-RU" b="1" dirty="0"/>
          </a:p>
        </p:txBody>
      </p:sp>
      <p:sp>
        <p:nvSpPr>
          <p:cNvPr id="3" name="Subtitle 2">
            <a:extLst>
              <a:ext uri="{FF2B5EF4-FFF2-40B4-BE49-F238E27FC236}">
                <a16:creationId xmlns:a16="http://schemas.microsoft.com/office/drawing/2014/main" id="{B4CA222A-88BC-48F4-9AE8-2115B7D1E6DC}"/>
              </a:ext>
            </a:extLst>
          </p:cNvPr>
          <p:cNvSpPr>
            <a:spLocks noGrp="1"/>
          </p:cNvSpPr>
          <p:nvPr>
            <p:ph type="subTitle" idx="1"/>
          </p:nvPr>
        </p:nvSpPr>
        <p:spPr>
          <a:xfrm>
            <a:off x="1154954" y="4777379"/>
            <a:ext cx="10519303" cy="1129215"/>
          </a:xfrm>
        </p:spPr>
        <p:txBody>
          <a:bodyPr>
            <a:normAutofit/>
          </a:bodyPr>
          <a:lstStyle/>
          <a:p>
            <a:r>
              <a:rPr lang="en-US" dirty="0"/>
              <a:t>Comparative Brand analysis </a:t>
            </a:r>
          </a:p>
          <a:p>
            <a:r>
              <a:rPr lang="en-US" sz="1500" dirty="0">
                <a:solidFill>
                  <a:schemeClr val="bg2">
                    <a:lumMod val="20000"/>
                    <a:lumOff val="80000"/>
                  </a:schemeClr>
                </a:solidFill>
              </a:rPr>
              <a:t>Neidhardt communications, 2023. All Rights Reserved</a:t>
            </a:r>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0" name="Picture 9" descr="A car driving through a river">
            <a:extLst>
              <a:ext uri="{FF2B5EF4-FFF2-40B4-BE49-F238E27FC236}">
                <a16:creationId xmlns:a16="http://schemas.microsoft.com/office/drawing/2014/main" id="{F606A006-35E1-FFA1-7530-69C67F06A582}"/>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5748050" y="318586"/>
            <a:ext cx="6047754" cy="3329581"/>
          </a:xfrm>
          <a:prstGeom prst="rect">
            <a:avLst/>
          </a:prstGeom>
        </p:spPr>
      </p:pic>
      <p:pic>
        <p:nvPicPr>
          <p:cNvPr id="12" name="Picture 11" descr="A car parked on a field">
            <a:extLst>
              <a:ext uri="{FF2B5EF4-FFF2-40B4-BE49-F238E27FC236}">
                <a16:creationId xmlns:a16="http://schemas.microsoft.com/office/drawing/2014/main" id="{AD1AD5D2-C99B-5DB4-820B-9826D30DE96C}"/>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396196" y="318586"/>
            <a:ext cx="5351854" cy="3329581"/>
          </a:xfrm>
          <a:prstGeom prst="rect">
            <a:avLst/>
          </a:prstGeom>
        </p:spPr>
      </p:pic>
    </p:spTree>
    <p:extLst>
      <p:ext uri="{BB962C8B-B14F-4D97-AF65-F5344CB8AC3E}">
        <p14:creationId xmlns:p14="http://schemas.microsoft.com/office/powerpoint/2010/main" val="193000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4B4A3-6F35-9E4B-6355-A63E0A0701AD}"/>
              </a:ext>
            </a:extLst>
          </p:cNvPr>
          <p:cNvSpPr>
            <a:spLocks noGrp="1"/>
          </p:cNvSpPr>
          <p:nvPr>
            <p:ph type="title"/>
          </p:nvPr>
        </p:nvSpPr>
        <p:spPr/>
        <p:txBody>
          <a:bodyPr/>
          <a:lstStyle/>
          <a:p>
            <a:r>
              <a:rPr lang="en-US" dirty="0"/>
              <a:t>BMW vs. Volvo Brand Analysis</a:t>
            </a:r>
          </a:p>
        </p:txBody>
      </p:sp>
      <p:sp>
        <p:nvSpPr>
          <p:cNvPr id="3" name="Content Placeholder 2">
            <a:extLst>
              <a:ext uri="{FF2B5EF4-FFF2-40B4-BE49-F238E27FC236}">
                <a16:creationId xmlns:a16="http://schemas.microsoft.com/office/drawing/2014/main" id="{4F22642D-B603-836A-5109-4BA5F26F4DB1}"/>
              </a:ext>
            </a:extLst>
          </p:cNvPr>
          <p:cNvSpPr>
            <a:spLocks noGrp="1"/>
          </p:cNvSpPr>
          <p:nvPr>
            <p:ph idx="1"/>
          </p:nvPr>
        </p:nvSpPr>
        <p:spPr>
          <a:xfrm>
            <a:off x="1103312" y="2052918"/>
            <a:ext cx="9656546" cy="4195481"/>
          </a:xfrm>
        </p:spPr>
        <p:txBody>
          <a:bodyPr>
            <a:normAutofit/>
          </a:bodyPr>
          <a:lstStyle/>
          <a:p>
            <a:pPr marL="0" indent="0" algn="just">
              <a:buNone/>
            </a:pPr>
            <a:r>
              <a:rPr lang="en-US" b="1" i="0" dirty="0">
                <a:effectLst/>
                <a:latin typeface="Söhne"/>
              </a:rPr>
              <a:t>Market Capitalization</a:t>
            </a:r>
          </a:p>
          <a:p>
            <a:pPr marL="0" marR="0" indent="0" algn="just">
              <a:spcBef>
                <a:spcPts val="1500"/>
              </a:spcBef>
              <a:spcAft>
                <a:spcPts val="1500"/>
              </a:spcAft>
              <a:buNone/>
            </a:pPr>
            <a:r>
              <a:rPr lang="en-US" dirty="0">
                <a:effectLst/>
                <a:latin typeface="Söhne"/>
                <a:ea typeface="Times New Roman" panose="02020603050405020304" pitchFamily="18" charset="0"/>
              </a:rPr>
              <a:t>Market capitalization is a crucial indicator of a company's value in the stock market, calculated by multiplying the company's share price by the total number of outstanding shares. In the luxury automotive industry, market capitalization reflects the overall value of the industry and the individual companies operating within it.</a:t>
            </a:r>
          </a:p>
          <a:p>
            <a:pPr marL="0" indent="0" algn="just">
              <a:buNone/>
            </a:pPr>
            <a:r>
              <a:rPr lang="en-US" dirty="0">
                <a:effectLst/>
                <a:latin typeface="Söhne"/>
                <a:ea typeface="Calibri" panose="020F0502020204030204" pitchFamily="34" charset="0"/>
              </a:rPr>
              <a:t>In 2022, the total market capitalization of the luxury automotive industry was estimated to be approximately $440 billion. This valuation encompasses the combined worth of all luxury automotive companies operating in the market during that time, illustrating the industry's scale and economic significance.</a:t>
            </a:r>
            <a:endParaRPr lang="en-US" b="0" i="0" dirty="0">
              <a:effectLst/>
              <a:latin typeface="Söhne"/>
            </a:endParaRPr>
          </a:p>
        </p:txBody>
      </p:sp>
      <p:sp>
        <p:nvSpPr>
          <p:cNvPr id="4" name="Footer Placeholder 3">
            <a:extLst>
              <a:ext uri="{FF2B5EF4-FFF2-40B4-BE49-F238E27FC236}">
                <a16:creationId xmlns:a16="http://schemas.microsoft.com/office/drawing/2014/main" id="{09A34300-B0BE-F572-A0FC-4E7FBBCE4082}"/>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3639028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F9CE7-6849-5385-0ABE-965B14E82FE1}"/>
              </a:ext>
            </a:extLst>
          </p:cNvPr>
          <p:cNvSpPr>
            <a:spLocks noGrp="1"/>
          </p:cNvSpPr>
          <p:nvPr>
            <p:ph type="title"/>
          </p:nvPr>
        </p:nvSpPr>
        <p:spPr/>
        <p:txBody>
          <a:bodyPr/>
          <a:lstStyle/>
          <a:p>
            <a:r>
              <a:rPr lang="en-US" dirty="0"/>
              <a:t>BMW vs. Volvo Brand Analysis</a:t>
            </a:r>
          </a:p>
        </p:txBody>
      </p:sp>
      <p:sp>
        <p:nvSpPr>
          <p:cNvPr id="3" name="Content Placeholder 2">
            <a:extLst>
              <a:ext uri="{FF2B5EF4-FFF2-40B4-BE49-F238E27FC236}">
                <a16:creationId xmlns:a16="http://schemas.microsoft.com/office/drawing/2014/main" id="{4188E6C6-264D-A552-C387-1C28A1425D94}"/>
              </a:ext>
            </a:extLst>
          </p:cNvPr>
          <p:cNvSpPr>
            <a:spLocks noGrp="1"/>
          </p:cNvSpPr>
          <p:nvPr>
            <p:ph idx="1"/>
          </p:nvPr>
        </p:nvSpPr>
        <p:spPr/>
        <p:txBody>
          <a:bodyPr>
            <a:normAutofit lnSpcReduction="10000"/>
          </a:bodyPr>
          <a:lstStyle/>
          <a:p>
            <a:pPr marL="0" indent="0">
              <a:buNone/>
            </a:pPr>
            <a:r>
              <a:rPr lang="en-US" sz="2000" b="1" i="0" dirty="0">
                <a:effectLst/>
                <a:latin typeface="Söhne"/>
              </a:rPr>
              <a:t>Market Capitalization, continued</a:t>
            </a:r>
          </a:p>
          <a:p>
            <a:pPr marL="0" marR="0" indent="0" algn="just">
              <a:spcBef>
                <a:spcPts val="1500"/>
              </a:spcBef>
              <a:spcAft>
                <a:spcPts val="1500"/>
              </a:spcAft>
              <a:buNone/>
            </a:pPr>
            <a:r>
              <a:rPr lang="en-US" dirty="0">
                <a:effectLst/>
                <a:latin typeface="Söhne"/>
                <a:ea typeface="Times New Roman" panose="02020603050405020304" pitchFamily="18" charset="0"/>
              </a:rPr>
              <a:t>Breaking down the market capitalization further, BMW had a market capitalization of $41.5 billion in 2022. This represented approximately 9.4% of the total market capitalization of the luxury automotive industry. BMW's strong market position, brand value, and financial performance contribute to its significant share of the overall industry value.</a:t>
            </a:r>
          </a:p>
          <a:p>
            <a:pPr marL="0" marR="0" indent="0" algn="just">
              <a:spcBef>
                <a:spcPts val="1500"/>
              </a:spcBef>
              <a:spcAft>
                <a:spcPts val="1500"/>
              </a:spcAft>
              <a:buNone/>
            </a:pPr>
            <a:r>
              <a:rPr lang="en-US" dirty="0">
                <a:effectLst/>
                <a:latin typeface="Söhne"/>
                <a:ea typeface="Times New Roman" panose="02020603050405020304" pitchFamily="18" charset="0"/>
              </a:rPr>
              <a:t>On the other hand, Volvo had a market capitalization of $12.25 billion in 2022. Volvo's market cap accounted for approximately 2.8% of the total market capitalization of the luxury automotive industry during that time. While Volvo's market capitalization is smaller compared to BMW, it still holds a significant position within the industry.</a:t>
            </a:r>
          </a:p>
          <a:p>
            <a:pPr marL="0" indent="0">
              <a:buNone/>
            </a:pPr>
            <a:endParaRPr lang="en-US" dirty="0"/>
          </a:p>
        </p:txBody>
      </p:sp>
      <p:sp>
        <p:nvSpPr>
          <p:cNvPr id="4" name="Footer Placeholder 3">
            <a:extLst>
              <a:ext uri="{FF2B5EF4-FFF2-40B4-BE49-F238E27FC236}">
                <a16:creationId xmlns:a16="http://schemas.microsoft.com/office/drawing/2014/main" id="{0C6EE898-F2B4-3875-A994-B764BA1635FF}"/>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3613149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F9CE7-6849-5385-0ABE-965B14E82FE1}"/>
              </a:ext>
            </a:extLst>
          </p:cNvPr>
          <p:cNvSpPr>
            <a:spLocks noGrp="1"/>
          </p:cNvSpPr>
          <p:nvPr>
            <p:ph type="title"/>
          </p:nvPr>
        </p:nvSpPr>
        <p:spPr/>
        <p:txBody>
          <a:bodyPr/>
          <a:lstStyle/>
          <a:p>
            <a:r>
              <a:rPr lang="en-US" dirty="0"/>
              <a:t>BMW vs. Volvo Brand Analysis</a:t>
            </a:r>
          </a:p>
        </p:txBody>
      </p:sp>
      <p:sp>
        <p:nvSpPr>
          <p:cNvPr id="3" name="Content Placeholder 2">
            <a:extLst>
              <a:ext uri="{FF2B5EF4-FFF2-40B4-BE49-F238E27FC236}">
                <a16:creationId xmlns:a16="http://schemas.microsoft.com/office/drawing/2014/main" id="{4188E6C6-264D-A552-C387-1C28A1425D94}"/>
              </a:ext>
            </a:extLst>
          </p:cNvPr>
          <p:cNvSpPr>
            <a:spLocks noGrp="1"/>
          </p:cNvSpPr>
          <p:nvPr>
            <p:ph idx="1"/>
          </p:nvPr>
        </p:nvSpPr>
        <p:spPr>
          <a:xfrm>
            <a:off x="1040682" y="1715462"/>
            <a:ext cx="9856962" cy="4195481"/>
          </a:xfrm>
        </p:spPr>
        <p:txBody>
          <a:bodyPr>
            <a:noAutofit/>
          </a:bodyPr>
          <a:lstStyle/>
          <a:p>
            <a:pPr marL="0" indent="0">
              <a:buNone/>
            </a:pPr>
            <a:r>
              <a:rPr lang="en-US" b="1" i="0" dirty="0">
                <a:effectLst/>
                <a:latin typeface="Söhne"/>
              </a:rPr>
              <a:t>Market Capitalization, continued</a:t>
            </a:r>
          </a:p>
          <a:p>
            <a:pPr marL="0" marR="0" indent="0" algn="just">
              <a:spcBef>
                <a:spcPts val="1500"/>
              </a:spcBef>
              <a:spcAft>
                <a:spcPts val="1500"/>
              </a:spcAft>
              <a:buNone/>
            </a:pPr>
            <a:r>
              <a:rPr lang="en-US" dirty="0">
                <a:effectLst/>
                <a:latin typeface="Söhne"/>
                <a:ea typeface="Times New Roman" panose="02020603050405020304" pitchFamily="18" charset="0"/>
              </a:rPr>
              <a:t>These market capitalization figures provide valuable insights into the relative size and significance of BMW and Volvo within the broader luxury automotive market. BMW, with its larger market cap, represents a larger share of the industry's total value compared to Volvo. This indicates BMW's stronger market presence and financial standing.</a:t>
            </a:r>
          </a:p>
          <a:p>
            <a:pPr marL="0" marR="0" indent="0" algn="just">
              <a:spcBef>
                <a:spcPts val="1500"/>
              </a:spcBef>
              <a:spcAft>
                <a:spcPts val="1500"/>
              </a:spcAft>
              <a:buNone/>
            </a:pPr>
            <a:r>
              <a:rPr lang="en-US" dirty="0">
                <a:effectLst/>
                <a:latin typeface="Söhne"/>
                <a:ea typeface="Times New Roman" panose="02020603050405020304" pitchFamily="18" charset="0"/>
              </a:rPr>
              <a:t>However, it is important to note that market capitalization can vary over time due to factors such as stock market fluctuations, company performance, and industry dynamics. Therefore, the figures presented here represent a snapshot of the market cap for BMW and Volvo in 2022 and may have changed since then.</a:t>
            </a:r>
          </a:p>
          <a:p>
            <a:pPr marL="0" marR="0" indent="0" algn="just">
              <a:spcBef>
                <a:spcPts val="1500"/>
              </a:spcBef>
              <a:spcAft>
                <a:spcPts val="0"/>
              </a:spcAft>
              <a:buNone/>
            </a:pPr>
            <a:r>
              <a:rPr lang="en-US" dirty="0">
                <a:effectLst/>
                <a:latin typeface="Söhne"/>
                <a:ea typeface="Times New Roman" panose="02020603050405020304" pitchFamily="18" charset="0"/>
              </a:rPr>
              <a:t>Understanding market capitalization helps us gauge the relative position and importance of companies within their respective industries. It provides valuable insights into the market's perception of a company's value and serves as a key metric for investors, analysts, and industry observers.</a:t>
            </a:r>
          </a:p>
          <a:p>
            <a:pPr marL="0" indent="0">
              <a:buNone/>
            </a:pPr>
            <a:endParaRPr lang="en-US" dirty="0">
              <a:latin typeface="Söhne"/>
            </a:endParaRPr>
          </a:p>
        </p:txBody>
      </p:sp>
      <p:sp>
        <p:nvSpPr>
          <p:cNvPr id="4" name="Footer Placeholder 3">
            <a:extLst>
              <a:ext uri="{FF2B5EF4-FFF2-40B4-BE49-F238E27FC236}">
                <a16:creationId xmlns:a16="http://schemas.microsoft.com/office/drawing/2014/main" id="{9F879163-7996-4033-EC40-18286A9A2EA8}"/>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30267525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DE23E-8C1E-FD64-6008-B1CA6D62101F}"/>
              </a:ext>
            </a:extLst>
          </p:cNvPr>
          <p:cNvSpPr>
            <a:spLocks noGrp="1"/>
          </p:cNvSpPr>
          <p:nvPr>
            <p:ph type="title"/>
          </p:nvPr>
        </p:nvSpPr>
        <p:spPr/>
        <p:txBody>
          <a:bodyPr/>
          <a:lstStyle/>
          <a:p>
            <a:r>
              <a:rPr lang="en-US" b="0" i="0" dirty="0">
                <a:solidFill>
                  <a:schemeClr val="tx1"/>
                </a:solidFill>
                <a:effectLst/>
                <a:latin typeface="Söhne"/>
              </a:rPr>
              <a:t>BMW vs. Volvo Brand Analysis</a:t>
            </a:r>
            <a:endParaRPr lang="en-US" dirty="0"/>
          </a:p>
        </p:txBody>
      </p:sp>
      <p:sp>
        <p:nvSpPr>
          <p:cNvPr id="3" name="Content Placeholder 2">
            <a:extLst>
              <a:ext uri="{FF2B5EF4-FFF2-40B4-BE49-F238E27FC236}">
                <a16:creationId xmlns:a16="http://schemas.microsoft.com/office/drawing/2014/main" id="{AE9C5F9D-80EC-7144-1949-9970514C4791}"/>
              </a:ext>
            </a:extLst>
          </p:cNvPr>
          <p:cNvSpPr>
            <a:spLocks noGrp="1"/>
          </p:cNvSpPr>
          <p:nvPr>
            <p:ph idx="1"/>
          </p:nvPr>
        </p:nvSpPr>
        <p:spPr>
          <a:xfrm>
            <a:off x="1103312" y="2052918"/>
            <a:ext cx="9543811" cy="4195481"/>
          </a:xfrm>
        </p:spPr>
        <p:txBody>
          <a:bodyPr>
            <a:noAutofit/>
          </a:bodyPr>
          <a:lstStyle/>
          <a:p>
            <a:pPr marL="0" indent="0" algn="just">
              <a:buNone/>
            </a:pPr>
            <a:r>
              <a:rPr lang="en-US" b="1" i="0" dirty="0">
                <a:effectLst/>
                <a:latin typeface="Söhne"/>
              </a:rPr>
              <a:t>Conclusion</a:t>
            </a:r>
            <a:r>
              <a:rPr lang="en-US" b="0" i="0" dirty="0">
                <a:effectLst/>
                <a:latin typeface="Söhne"/>
              </a:rPr>
              <a:t> </a:t>
            </a:r>
          </a:p>
          <a:p>
            <a:pPr marL="0" indent="0" algn="just">
              <a:buNone/>
            </a:pPr>
            <a:r>
              <a:rPr lang="en-US" dirty="0">
                <a:effectLst/>
                <a:latin typeface="Söhne"/>
                <a:ea typeface="Times New Roman" panose="02020603050405020304" pitchFamily="18" charset="0"/>
              </a:rPr>
              <a:t>In conclusion, this comparative brand analysis of BMW and Volvo underscores their unique brand architectures, positioning, and contributions to the luxury automotive market. Both brands have established strong identities and brand values that deeply resonate with their target customers.</a:t>
            </a:r>
          </a:p>
          <a:p>
            <a:pPr marL="0" indent="0" algn="just">
              <a:buNone/>
            </a:pPr>
            <a:r>
              <a:rPr lang="en-US" dirty="0">
                <a:effectLst/>
                <a:latin typeface="Söhne"/>
                <a:ea typeface="Calibri" panose="020F0502020204030204" pitchFamily="34" charset="0"/>
              </a:rPr>
              <a:t>Volvo places a strong emphasis on </a:t>
            </a:r>
            <a:r>
              <a:rPr lang="en-US" u="sng" dirty="0">
                <a:solidFill>
                  <a:srgbClr val="0000FF"/>
                </a:solidFill>
                <a:effectLst/>
                <a:latin typeface="Söhne"/>
                <a:ea typeface="Calibri" panose="020F0502020204030204" pitchFamily="34" charset="0"/>
                <a:cs typeface="Times New Roman" panose="02020603050405020304" pitchFamily="18" charset="0"/>
                <a:hlinkClick r:id="rId2"/>
              </a:rPr>
              <a:t>safety, reliability, and social responsibility</a:t>
            </a:r>
            <a:r>
              <a:rPr lang="en-US" dirty="0">
                <a:effectLst/>
                <a:latin typeface="Söhne"/>
                <a:ea typeface="Calibri" panose="020F0502020204030204" pitchFamily="34" charset="0"/>
              </a:rPr>
              <a:t>, making it an attractive choice for families seeking secure transportation while BMW excels in delivering </a:t>
            </a:r>
            <a:r>
              <a:rPr lang="en-US" u="sng" dirty="0">
                <a:solidFill>
                  <a:srgbClr val="0000FF"/>
                </a:solidFill>
                <a:effectLst/>
                <a:latin typeface="Söhne"/>
                <a:ea typeface="Calibri" panose="020F0502020204030204" pitchFamily="34" charset="0"/>
                <a:cs typeface="Times New Roman" panose="02020603050405020304" pitchFamily="18" charset="0"/>
                <a:hlinkClick r:id="rId3"/>
              </a:rPr>
              <a:t>sheer driving pleasure, high performance, and luxurious experiences</a:t>
            </a:r>
            <a:r>
              <a:rPr lang="en-US" dirty="0">
                <a:effectLst/>
                <a:latin typeface="Söhne"/>
                <a:ea typeface="Calibri" panose="020F0502020204030204" pitchFamily="34" charset="0"/>
              </a:rPr>
              <a:t>, catering to driving enthusiasts who seek exhilaration on the road. Each brand effectively leverages its distinct brand attributes and value propositions to attract and retain customers.</a:t>
            </a:r>
            <a:endParaRPr lang="en-US" b="0" i="0" dirty="0">
              <a:effectLst/>
              <a:latin typeface="Söhne"/>
            </a:endParaRPr>
          </a:p>
        </p:txBody>
      </p:sp>
      <p:sp>
        <p:nvSpPr>
          <p:cNvPr id="4" name="Footer Placeholder 3">
            <a:extLst>
              <a:ext uri="{FF2B5EF4-FFF2-40B4-BE49-F238E27FC236}">
                <a16:creationId xmlns:a16="http://schemas.microsoft.com/office/drawing/2014/main" id="{88E5577C-B363-8DA3-C880-46F41B598037}"/>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2071166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DE23E-8C1E-FD64-6008-B1CA6D62101F}"/>
              </a:ext>
            </a:extLst>
          </p:cNvPr>
          <p:cNvSpPr>
            <a:spLocks noGrp="1"/>
          </p:cNvSpPr>
          <p:nvPr>
            <p:ph type="title"/>
          </p:nvPr>
        </p:nvSpPr>
        <p:spPr/>
        <p:txBody>
          <a:bodyPr/>
          <a:lstStyle/>
          <a:p>
            <a:r>
              <a:rPr lang="en-US" b="0" i="0" dirty="0">
                <a:solidFill>
                  <a:schemeClr val="tx1"/>
                </a:solidFill>
                <a:effectLst/>
                <a:latin typeface="Söhne"/>
              </a:rPr>
              <a:t>BMW vs. Volvo Brand Analysis</a:t>
            </a:r>
            <a:endParaRPr lang="en-US" dirty="0"/>
          </a:p>
        </p:txBody>
      </p:sp>
      <p:sp>
        <p:nvSpPr>
          <p:cNvPr id="3" name="Content Placeholder 2">
            <a:extLst>
              <a:ext uri="{FF2B5EF4-FFF2-40B4-BE49-F238E27FC236}">
                <a16:creationId xmlns:a16="http://schemas.microsoft.com/office/drawing/2014/main" id="{AE9C5F9D-80EC-7144-1949-9970514C4791}"/>
              </a:ext>
            </a:extLst>
          </p:cNvPr>
          <p:cNvSpPr>
            <a:spLocks noGrp="1"/>
          </p:cNvSpPr>
          <p:nvPr>
            <p:ph idx="1"/>
          </p:nvPr>
        </p:nvSpPr>
        <p:spPr>
          <a:xfrm>
            <a:off x="1103312" y="2052918"/>
            <a:ext cx="9543811" cy="4195481"/>
          </a:xfrm>
        </p:spPr>
        <p:txBody>
          <a:bodyPr>
            <a:noAutofit/>
          </a:bodyPr>
          <a:lstStyle/>
          <a:p>
            <a:pPr marL="0" indent="0" algn="just">
              <a:buNone/>
            </a:pPr>
            <a:r>
              <a:rPr lang="en-US" b="1" i="0" dirty="0">
                <a:effectLst/>
                <a:latin typeface="Söhne"/>
              </a:rPr>
              <a:t>Conclusion, continued</a:t>
            </a:r>
          </a:p>
          <a:p>
            <a:pPr marL="0" marR="0" indent="0" algn="just">
              <a:spcBef>
                <a:spcPts val="1500"/>
              </a:spcBef>
              <a:spcAft>
                <a:spcPts val="1500"/>
              </a:spcAft>
              <a:buNone/>
            </a:pPr>
            <a:r>
              <a:rPr lang="en-US" dirty="0">
                <a:effectLst/>
                <a:latin typeface="Söhne"/>
                <a:ea typeface="Times New Roman" panose="02020603050405020304" pitchFamily="18" charset="0"/>
              </a:rPr>
              <a:t>The recognition of their brand values is further validated by their rankings in Interbrand's Best Global Brands report, which as forestated reported Volvo’s brand value of $12.26 billion and BMW's brand value of $41.5 billion. These figures demonstrate the strength and market presence of both brands in the automobile industry.</a:t>
            </a:r>
          </a:p>
          <a:p>
            <a:pPr marL="0" marR="0" indent="0" algn="just">
              <a:spcBef>
                <a:spcPts val="1500"/>
              </a:spcBef>
              <a:spcAft>
                <a:spcPts val="1500"/>
              </a:spcAft>
              <a:buNone/>
            </a:pPr>
            <a:r>
              <a:rPr lang="en-US" dirty="0">
                <a:effectLst/>
                <a:latin typeface="Söhne"/>
                <a:ea typeface="Times New Roman" panose="02020603050405020304" pitchFamily="18" charset="0"/>
              </a:rPr>
              <a:t>Another important aspect to consider is the market capitalization of the luxury automotive industry. In 2022, the industry's total market capitalization was estimated to be around $440 billion. Within this context, BMW's market capitalization of $41.5 billion accounted for approximately 9.4% of the industry's total value, signifying its substantial market presence. Volvo, with a market capitalization of $12.25 billion, represented approximately 2.8% of the industry's market cap.</a:t>
            </a:r>
          </a:p>
          <a:p>
            <a:endParaRPr lang="en-US" dirty="0">
              <a:latin typeface="Söhne"/>
            </a:endParaRPr>
          </a:p>
        </p:txBody>
      </p:sp>
      <p:sp>
        <p:nvSpPr>
          <p:cNvPr id="4" name="Footer Placeholder 3">
            <a:extLst>
              <a:ext uri="{FF2B5EF4-FFF2-40B4-BE49-F238E27FC236}">
                <a16:creationId xmlns:a16="http://schemas.microsoft.com/office/drawing/2014/main" id="{A4FCB77D-423B-FBDA-A608-1BA4DD6563F5}"/>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38609535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DC570-72AC-45BE-BB60-458EBBAC8C19}"/>
              </a:ext>
            </a:extLst>
          </p:cNvPr>
          <p:cNvSpPr>
            <a:spLocks noGrp="1"/>
          </p:cNvSpPr>
          <p:nvPr>
            <p:ph type="title"/>
          </p:nvPr>
        </p:nvSpPr>
        <p:spPr>
          <a:xfrm>
            <a:off x="1712928" y="626891"/>
            <a:ext cx="9404723" cy="1400530"/>
          </a:xfrm>
        </p:spPr>
        <p:txBody>
          <a:bodyPr/>
          <a:lstStyle/>
          <a:p>
            <a:r>
              <a:rPr lang="en-US" sz="3200" dirty="0"/>
              <a:t>Luxury Automotive Industry Market Cap:</a:t>
            </a:r>
            <a:br>
              <a:rPr lang="en-US" sz="3200" dirty="0"/>
            </a:br>
            <a:r>
              <a:rPr lang="en-US" sz="3200" dirty="0"/>
              <a:t>$440B</a:t>
            </a:r>
            <a:endParaRPr lang="ru-RU" sz="3200" dirty="0"/>
          </a:p>
        </p:txBody>
      </p:sp>
      <p:graphicFrame>
        <p:nvGraphicFramePr>
          <p:cNvPr id="6" name="Content Placeholder 5" descr="Bar chart">
            <a:extLst>
              <a:ext uri="{FF2B5EF4-FFF2-40B4-BE49-F238E27FC236}">
                <a16:creationId xmlns:a16="http://schemas.microsoft.com/office/drawing/2014/main" id="{4266437E-354E-4F66-BE6B-21E476F48774}"/>
              </a:ext>
            </a:extLst>
          </p:cNvPr>
          <p:cNvGraphicFramePr>
            <a:graphicFrameLocks noGrp="1"/>
          </p:cNvGraphicFramePr>
          <p:nvPr>
            <p:ph idx="1"/>
            <p:extLst>
              <p:ext uri="{D42A27DB-BD31-4B8C-83A1-F6EECF244321}">
                <p14:modId xmlns:p14="http://schemas.microsoft.com/office/powerpoint/2010/main" val="927391221"/>
              </p:ext>
            </p:extLst>
          </p:nvPr>
        </p:nvGraphicFramePr>
        <p:xfrm>
          <a:off x="1745586" y="2107068"/>
          <a:ext cx="8947150" cy="4195762"/>
        </p:xfrm>
        <a:graphic>
          <a:graphicData uri="http://schemas.openxmlformats.org/drawingml/2006/chart">
            <c:chart xmlns:c="http://schemas.openxmlformats.org/drawingml/2006/chart" xmlns:r="http://schemas.openxmlformats.org/officeDocument/2006/relationships" r:id="rId3"/>
          </a:graphicData>
        </a:graphic>
      </p:graphicFrame>
      <p:sp>
        <p:nvSpPr>
          <p:cNvPr id="3" name="Footer Placeholder 3">
            <a:extLst>
              <a:ext uri="{FF2B5EF4-FFF2-40B4-BE49-F238E27FC236}">
                <a16:creationId xmlns:a16="http://schemas.microsoft.com/office/drawing/2014/main" id="{EA3EEBF7-6B3F-FA3F-30D5-A5E5A3A55066}"/>
              </a:ext>
            </a:extLst>
          </p:cNvPr>
          <p:cNvSpPr>
            <a:spLocks noGrp="1"/>
          </p:cNvSpPr>
          <p:nvPr>
            <p:ph type="ftr" sz="quarter" idx="11"/>
          </p:nvPr>
        </p:nvSpPr>
        <p:spPr>
          <a:xfrm>
            <a:off x="420642" y="6150429"/>
            <a:ext cx="3859795" cy="304801"/>
          </a:xfrm>
        </p:spPr>
        <p:txBody>
          <a:bodyPr/>
          <a:lstStyle/>
          <a:p>
            <a:r>
              <a:rPr lang="en-US" sz="2000" b="1" dirty="0"/>
              <a:t>Neidhardt Communications</a:t>
            </a:r>
          </a:p>
        </p:txBody>
      </p:sp>
    </p:spTree>
    <p:extLst>
      <p:ext uri="{BB962C8B-B14F-4D97-AF65-F5344CB8AC3E}">
        <p14:creationId xmlns:p14="http://schemas.microsoft.com/office/powerpoint/2010/main" val="70285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DE23E-8C1E-FD64-6008-B1CA6D62101F}"/>
              </a:ext>
            </a:extLst>
          </p:cNvPr>
          <p:cNvSpPr>
            <a:spLocks noGrp="1"/>
          </p:cNvSpPr>
          <p:nvPr>
            <p:ph type="title"/>
          </p:nvPr>
        </p:nvSpPr>
        <p:spPr/>
        <p:txBody>
          <a:bodyPr/>
          <a:lstStyle/>
          <a:p>
            <a:r>
              <a:rPr lang="en-US" b="0" i="0" dirty="0">
                <a:solidFill>
                  <a:schemeClr val="tx1"/>
                </a:solidFill>
                <a:effectLst/>
                <a:latin typeface="Söhne"/>
              </a:rPr>
              <a:t>BMW vs. Volvo Brand Analysis</a:t>
            </a:r>
            <a:endParaRPr lang="en-US" dirty="0"/>
          </a:p>
        </p:txBody>
      </p:sp>
      <p:sp>
        <p:nvSpPr>
          <p:cNvPr id="3" name="Content Placeholder 2">
            <a:extLst>
              <a:ext uri="{FF2B5EF4-FFF2-40B4-BE49-F238E27FC236}">
                <a16:creationId xmlns:a16="http://schemas.microsoft.com/office/drawing/2014/main" id="{AE9C5F9D-80EC-7144-1949-9970514C4791}"/>
              </a:ext>
            </a:extLst>
          </p:cNvPr>
          <p:cNvSpPr>
            <a:spLocks noGrp="1"/>
          </p:cNvSpPr>
          <p:nvPr>
            <p:ph idx="1"/>
          </p:nvPr>
        </p:nvSpPr>
        <p:spPr>
          <a:xfrm>
            <a:off x="1103312" y="2052918"/>
            <a:ext cx="9543811" cy="4195481"/>
          </a:xfrm>
        </p:spPr>
        <p:txBody>
          <a:bodyPr>
            <a:noAutofit/>
          </a:bodyPr>
          <a:lstStyle/>
          <a:p>
            <a:pPr marL="0" indent="0" algn="just">
              <a:buNone/>
            </a:pPr>
            <a:r>
              <a:rPr lang="en-US" b="1" i="0" dirty="0">
                <a:effectLst/>
                <a:latin typeface="Söhne"/>
              </a:rPr>
              <a:t>Conclusion, continued </a:t>
            </a:r>
          </a:p>
          <a:p>
            <a:pPr marL="0" marR="0" indent="0" algn="just">
              <a:spcBef>
                <a:spcPts val="1500"/>
              </a:spcBef>
              <a:spcAft>
                <a:spcPts val="1500"/>
              </a:spcAft>
              <a:buNone/>
            </a:pPr>
            <a:r>
              <a:rPr lang="en-US" dirty="0">
                <a:effectLst/>
                <a:latin typeface="Söhne"/>
                <a:ea typeface="Times New Roman" panose="02020603050405020304" pitchFamily="18" charset="0"/>
              </a:rPr>
              <a:t>BMW's larger market cap suggests a stronger market position and higher valuation compared to Volvo. However, it is important to acknowledge that both brands contribute significantly to the overall value of the industry and have successfully established their unique positions and customer bases.</a:t>
            </a:r>
          </a:p>
          <a:p>
            <a:pPr marL="0" marR="0" indent="0" algn="just">
              <a:spcBef>
                <a:spcPts val="1500"/>
              </a:spcBef>
              <a:spcAft>
                <a:spcPts val="1500"/>
              </a:spcAft>
              <a:buNone/>
            </a:pPr>
            <a:r>
              <a:rPr lang="en-US" dirty="0">
                <a:effectLst/>
                <a:latin typeface="Söhne"/>
                <a:ea typeface="Times New Roman" panose="02020603050405020304" pitchFamily="18" charset="0"/>
              </a:rPr>
              <a:t>Furthermore, the luxury automotive industry is currently undergoing a significant transformation with the rise of electric vehicles (EVs). Both BMW and Volvo have recognized the importance of sustainable mobility and have made substantial investments in the development of electric vehicle models. This strategic shift reflects the changing consumer preferences and the industry's commitment to reducing carbon emissions. </a:t>
            </a:r>
            <a:endParaRPr lang="en-US" dirty="0">
              <a:latin typeface="Söhne"/>
            </a:endParaRPr>
          </a:p>
        </p:txBody>
      </p:sp>
      <p:sp>
        <p:nvSpPr>
          <p:cNvPr id="4" name="Footer Placeholder 3">
            <a:extLst>
              <a:ext uri="{FF2B5EF4-FFF2-40B4-BE49-F238E27FC236}">
                <a16:creationId xmlns:a16="http://schemas.microsoft.com/office/drawing/2014/main" id="{AFAB37C0-065E-63BE-0C7D-56F8D4C659A7}"/>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22164993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DE23E-8C1E-FD64-6008-B1CA6D62101F}"/>
              </a:ext>
            </a:extLst>
          </p:cNvPr>
          <p:cNvSpPr>
            <a:spLocks noGrp="1"/>
          </p:cNvSpPr>
          <p:nvPr>
            <p:ph type="title"/>
          </p:nvPr>
        </p:nvSpPr>
        <p:spPr/>
        <p:txBody>
          <a:bodyPr/>
          <a:lstStyle/>
          <a:p>
            <a:r>
              <a:rPr lang="en-US" b="0" i="0" dirty="0">
                <a:solidFill>
                  <a:schemeClr val="tx1"/>
                </a:solidFill>
                <a:effectLst/>
                <a:latin typeface="Söhne"/>
              </a:rPr>
              <a:t>BMW vs. Volvo Brand Analysis</a:t>
            </a:r>
            <a:endParaRPr lang="en-US" dirty="0"/>
          </a:p>
        </p:txBody>
      </p:sp>
      <p:sp>
        <p:nvSpPr>
          <p:cNvPr id="3" name="Content Placeholder 2">
            <a:extLst>
              <a:ext uri="{FF2B5EF4-FFF2-40B4-BE49-F238E27FC236}">
                <a16:creationId xmlns:a16="http://schemas.microsoft.com/office/drawing/2014/main" id="{AE9C5F9D-80EC-7144-1949-9970514C4791}"/>
              </a:ext>
            </a:extLst>
          </p:cNvPr>
          <p:cNvSpPr>
            <a:spLocks noGrp="1"/>
          </p:cNvSpPr>
          <p:nvPr>
            <p:ph idx="1"/>
          </p:nvPr>
        </p:nvSpPr>
        <p:spPr>
          <a:xfrm>
            <a:off x="1103312" y="2052918"/>
            <a:ext cx="9543811" cy="4195481"/>
          </a:xfrm>
        </p:spPr>
        <p:txBody>
          <a:bodyPr>
            <a:noAutofit/>
          </a:bodyPr>
          <a:lstStyle/>
          <a:p>
            <a:pPr marL="0" indent="0" algn="just">
              <a:buNone/>
            </a:pPr>
            <a:r>
              <a:rPr lang="en-US" b="1" i="0" dirty="0">
                <a:effectLst/>
                <a:latin typeface="Söhne"/>
              </a:rPr>
              <a:t>Conclusion, continued </a:t>
            </a:r>
          </a:p>
          <a:p>
            <a:pPr marL="0" indent="0" algn="just">
              <a:buNone/>
            </a:pPr>
            <a:r>
              <a:rPr lang="en-US" sz="1800" dirty="0">
                <a:effectLst/>
                <a:latin typeface="Söhne"/>
                <a:ea typeface="Times New Roman" panose="02020603050405020304" pitchFamily="18" charset="0"/>
              </a:rPr>
              <a:t>By incorporating EVs into their product portfolios, BMW and Volvo aim to capture a larger share of the growing electric vehicle market and position themselves as leaders in sustainable luxury transportation.</a:t>
            </a:r>
          </a:p>
          <a:p>
            <a:pPr marL="0" indent="0" algn="just">
              <a:buNone/>
            </a:pPr>
            <a:r>
              <a:rPr lang="en-US" sz="1800" dirty="0">
                <a:effectLst/>
                <a:latin typeface="Segoe UI" panose="020B0502040204020203" pitchFamily="34" charset="0"/>
                <a:ea typeface="Times New Roman" panose="02020603050405020304" pitchFamily="18" charset="0"/>
              </a:rPr>
              <a:t>Moving forward, BMW and Volvo must continue to leverage their brand strengths, adapt to evolving market trends, and embrace the shift towards electric vehicles. By prioritizing innovation, sustainability, and exceptional customer experiences, both brands can navigate the changing landscape of the luxury automotive industry and secure their positions as frontrunners in the market.</a:t>
            </a:r>
            <a:endParaRPr lang="en-US" sz="1800" dirty="0">
              <a:effectLst/>
              <a:latin typeface="Times New Roman" panose="02020603050405020304" pitchFamily="18" charset="0"/>
              <a:ea typeface="Times New Roman" panose="02020603050405020304" pitchFamily="18" charset="0"/>
            </a:endParaRPr>
          </a:p>
          <a:p>
            <a:endParaRPr lang="en-US" dirty="0">
              <a:latin typeface="Söhne"/>
            </a:endParaRPr>
          </a:p>
        </p:txBody>
      </p:sp>
      <p:sp>
        <p:nvSpPr>
          <p:cNvPr id="4" name="Footer Placeholder 3">
            <a:extLst>
              <a:ext uri="{FF2B5EF4-FFF2-40B4-BE49-F238E27FC236}">
                <a16:creationId xmlns:a16="http://schemas.microsoft.com/office/drawing/2014/main" id="{D07493E4-1B2C-5AFA-8D5C-CD69D5D55A9F}"/>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38256675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BD943-624A-9C79-45AD-4BA3BAD563B9}"/>
              </a:ext>
            </a:extLst>
          </p:cNvPr>
          <p:cNvSpPr>
            <a:spLocks noGrp="1"/>
          </p:cNvSpPr>
          <p:nvPr>
            <p:ph type="title"/>
          </p:nvPr>
        </p:nvSpPr>
        <p:spPr/>
        <p:txBody>
          <a:bodyPr/>
          <a:lstStyle/>
          <a:p>
            <a:r>
              <a:rPr lang="en-US" b="0" i="0" dirty="0">
                <a:solidFill>
                  <a:schemeClr val="tx1"/>
                </a:solidFill>
                <a:effectLst/>
                <a:latin typeface="Söhne"/>
              </a:rPr>
              <a:t>BMW vs. Volvo Brand Analysis</a:t>
            </a:r>
            <a:endParaRPr lang="en-US" dirty="0"/>
          </a:p>
        </p:txBody>
      </p:sp>
      <p:sp>
        <p:nvSpPr>
          <p:cNvPr id="3" name="Content Placeholder 2">
            <a:extLst>
              <a:ext uri="{FF2B5EF4-FFF2-40B4-BE49-F238E27FC236}">
                <a16:creationId xmlns:a16="http://schemas.microsoft.com/office/drawing/2014/main" id="{E8A31F66-3802-D273-9D13-46B9CEEBB194}"/>
              </a:ext>
            </a:extLst>
          </p:cNvPr>
          <p:cNvSpPr>
            <a:spLocks noGrp="1"/>
          </p:cNvSpPr>
          <p:nvPr>
            <p:ph idx="1"/>
          </p:nvPr>
        </p:nvSpPr>
        <p:spPr/>
        <p:txBody>
          <a:bodyPr>
            <a:normAutofit/>
          </a:bodyPr>
          <a:lstStyle/>
          <a:p>
            <a:pPr marL="0" marR="0" indent="0" algn="just">
              <a:spcBef>
                <a:spcPts val="1500"/>
              </a:spcBef>
              <a:spcAft>
                <a:spcPts val="1500"/>
              </a:spcAft>
              <a:buNone/>
            </a:pPr>
            <a:r>
              <a:rPr lang="en-US" b="1" dirty="0">
                <a:latin typeface="Söhne"/>
                <a:ea typeface="Times New Roman" panose="02020603050405020304" pitchFamily="18" charset="0"/>
              </a:rPr>
              <a:t>Sources</a:t>
            </a:r>
          </a:p>
          <a:p>
            <a:pPr marL="342900" marR="0" lvl="0" indent="-342900" algn="just">
              <a:lnSpc>
                <a:spcPct val="107000"/>
              </a:lnSpc>
              <a:spcBef>
                <a:spcPts val="0"/>
              </a:spcBef>
              <a:spcAft>
                <a:spcPts val="0"/>
              </a:spcAft>
              <a:buSzPts val="1000"/>
              <a:buFont typeface="Symbol" panose="05050102010706020507" pitchFamily="18" charset="2"/>
              <a:buChar char=""/>
              <a:tabLst>
                <a:tab pos="457200" algn="l"/>
              </a:tabLst>
            </a:pPr>
            <a:r>
              <a:rPr lang="en-US" dirty="0">
                <a:effectLst/>
                <a:latin typeface="Söhne"/>
                <a:ea typeface="Calibri" panose="020F0502020204030204" pitchFamily="34" charset="0"/>
                <a:cs typeface="Times New Roman" panose="02020603050405020304" pitchFamily="18" charset="0"/>
              </a:rPr>
              <a:t>BMW Official Website – </a:t>
            </a:r>
            <a:r>
              <a:rPr lang="en-US" u="sng" dirty="0">
                <a:solidFill>
                  <a:srgbClr val="374151"/>
                </a:solidFill>
                <a:effectLst/>
                <a:latin typeface="Söhne"/>
                <a:ea typeface="Calibri" panose="020F0502020204030204" pitchFamily="34" charset="0"/>
                <a:cs typeface="Times New Roman" panose="02020603050405020304" pitchFamily="18" charset="0"/>
                <a:hlinkClick r:id="rId2"/>
              </a:rPr>
              <a:t>www.bmw.com</a:t>
            </a:r>
            <a:endParaRPr lang="en-US" dirty="0">
              <a:solidFill>
                <a:srgbClr val="374151"/>
              </a:solidFill>
              <a:effectLst/>
              <a:latin typeface="Söhne"/>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SzPts val="1000"/>
              <a:buFont typeface="Symbol" panose="05050102010706020507" pitchFamily="18" charset="2"/>
              <a:buChar char=""/>
              <a:tabLst>
                <a:tab pos="457200" algn="l"/>
              </a:tabLst>
            </a:pPr>
            <a:r>
              <a:rPr lang="en-US" dirty="0">
                <a:effectLst/>
                <a:latin typeface="Söhne"/>
                <a:ea typeface="Calibri" panose="020F0502020204030204" pitchFamily="34" charset="0"/>
                <a:cs typeface="Times New Roman" panose="02020603050405020304" pitchFamily="18" charset="0"/>
              </a:rPr>
              <a:t>“Sheer Driving Pleasure”: BMW slogan history | </a:t>
            </a:r>
            <a:r>
              <a:rPr lang="en-US" u="sng" dirty="0">
                <a:solidFill>
                  <a:srgbClr val="374151"/>
                </a:solidFill>
                <a:effectLst/>
                <a:latin typeface="Söhne"/>
                <a:ea typeface="Calibri" panose="020F0502020204030204" pitchFamily="34" charset="0"/>
                <a:cs typeface="Times New Roman" panose="02020603050405020304" pitchFamily="18" charset="0"/>
                <a:hlinkClick r:id="rId2"/>
              </a:rPr>
              <a:t>www.bmw.com</a:t>
            </a:r>
            <a:endParaRPr lang="en-US" dirty="0">
              <a:solidFill>
                <a:srgbClr val="374151"/>
              </a:solidFill>
              <a:effectLst/>
              <a:latin typeface="Söhne"/>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SzPts val="1000"/>
              <a:buFont typeface="Symbol" panose="05050102010706020507" pitchFamily="18" charset="2"/>
              <a:buChar char=""/>
              <a:tabLst>
                <a:tab pos="457200" algn="l"/>
              </a:tabLst>
            </a:pPr>
            <a:r>
              <a:rPr lang="en-US" dirty="0">
                <a:effectLst/>
                <a:latin typeface="Söhne"/>
                <a:ea typeface="Calibri" panose="020F0502020204030204" pitchFamily="34" charset="0"/>
                <a:cs typeface="Times New Roman" panose="02020603050405020304" pitchFamily="18" charset="0"/>
              </a:rPr>
              <a:t>Volvo Car Group Official Website – </a:t>
            </a:r>
            <a:r>
              <a:rPr lang="en-US" u="sng" dirty="0">
                <a:solidFill>
                  <a:srgbClr val="374151"/>
                </a:solidFill>
                <a:effectLst/>
                <a:latin typeface="Söhne"/>
                <a:ea typeface="Calibri" panose="020F0502020204030204" pitchFamily="34" charset="0"/>
                <a:cs typeface="Times New Roman" panose="02020603050405020304" pitchFamily="18" charset="0"/>
                <a:hlinkClick r:id="rId3"/>
              </a:rPr>
              <a:t>www.volvocars.com</a:t>
            </a:r>
            <a:endParaRPr lang="en-US" dirty="0">
              <a:solidFill>
                <a:srgbClr val="374151"/>
              </a:solidFill>
              <a:effectLst/>
              <a:latin typeface="Söhne"/>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dirty="0">
                <a:effectLst/>
                <a:latin typeface="Söhne"/>
                <a:ea typeface="Calibri" panose="020F0502020204030204" pitchFamily="34" charset="0"/>
                <a:cs typeface="Times New Roman" panose="02020603050405020304" pitchFamily="18" charset="0"/>
              </a:rPr>
              <a:t>Interbrand. (2022). Best Global Brands 2021. Retrieved from: </a:t>
            </a:r>
            <a:r>
              <a:rPr lang="en-US" u="sng" dirty="0">
                <a:solidFill>
                  <a:srgbClr val="374151"/>
                </a:solidFill>
                <a:effectLst/>
                <a:latin typeface="Söhne"/>
                <a:ea typeface="Calibri" panose="020F0502020204030204" pitchFamily="34" charset="0"/>
                <a:cs typeface="Times New Roman" panose="02020603050405020304" pitchFamily="18" charset="0"/>
                <a:hlinkClick r:id="rId4"/>
              </a:rPr>
              <a:t>https://www.interbrand.com/best-brands/best-global-brands/2022/</a:t>
            </a:r>
            <a:endParaRPr lang="en-US" dirty="0">
              <a:solidFill>
                <a:srgbClr val="374151"/>
              </a:solidFill>
              <a:effectLst/>
              <a:latin typeface="Söhne"/>
              <a:ea typeface="Calibri" panose="020F0502020204030204" pitchFamily="34" charset="0"/>
              <a:cs typeface="Times New Roman" panose="02020603050405020304" pitchFamily="18"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u="sng" dirty="0">
                <a:solidFill>
                  <a:srgbClr val="0000FF"/>
                </a:solidFill>
                <a:effectLst/>
                <a:latin typeface="Söhne"/>
                <a:ea typeface="Calibri" panose="020F0502020204030204" pitchFamily="34" charset="0"/>
                <a:cs typeface="Times New Roman" panose="02020603050405020304" pitchFamily="18" charset="0"/>
                <a:hlinkClick r:id="rId5"/>
              </a:rPr>
              <a:t>Volvo vs. BMW: Reliability, Safety, Model Comparisons (mclaughlinvolvocars.com)</a:t>
            </a:r>
            <a:endParaRPr lang="en-US" dirty="0">
              <a:effectLst/>
              <a:latin typeface="Söhne"/>
              <a:ea typeface="Calibri" panose="020F0502020204030204" pitchFamily="34" charset="0"/>
              <a:cs typeface="Times New Roman" panose="02020603050405020304" pitchFamily="18" charset="0"/>
            </a:endParaRPr>
          </a:p>
          <a:p>
            <a:pPr marL="342900" marR="0" lvl="0" indent="-342900">
              <a:spcBef>
                <a:spcPts val="0"/>
              </a:spcBef>
              <a:spcAft>
                <a:spcPts val="0"/>
              </a:spcAft>
              <a:buSzPts val="1000"/>
              <a:buFont typeface="Symbol" panose="05050102010706020507" pitchFamily="18" charset="2"/>
              <a:buChar char=""/>
              <a:tabLst>
                <a:tab pos="457200" algn="l"/>
              </a:tabLst>
            </a:pPr>
            <a:r>
              <a:rPr lang="en-US" u="sng" dirty="0">
                <a:solidFill>
                  <a:srgbClr val="0000FF"/>
                </a:solidFill>
                <a:effectLst/>
                <a:latin typeface="Söhne"/>
                <a:ea typeface="Calibri" panose="020F0502020204030204" pitchFamily="34" charset="0"/>
                <a:cs typeface="Times New Roman" panose="02020603050405020304" pitchFamily="18" charset="0"/>
                <a:hlinkClick r:id="rId6"/>
              </a:rPr>
              <a:t>Best Global Brands - The 100 Most Valuable Global Brands (interbrand.com)</a:t>
            </a:r>
            <a:endParaRPr lang="en-US" dirty="0">
              <a:effectLst/>
              <a:latin typeface="Söhne"/>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dirty="0">
                <a:effectLst/>
                <a:latin typeface="Söhne"/>
                <a:ea typeface="Calibri" panose="020F0502020204030204" pitchFamily="34" charset="0"/>
                <a:cs typeface="Times New Roman" panose="02020603050405020304" pitchFamily="18" charset="0"/>
              </a:rPr>
              <a:t>CompaniesMarketCap - Luxury Automobiles Market Cap </a:t>
            </a:r>
            <a:r>
              <a:rPr lang="en-US" dirty="0">
                <a:effectLst/>
                <a:latin typeface="Söhne"/>
                <a:ea typeface="Calibri" panose="020F0502020204030204" pitchFamily="34" charset="0"/>
                <a:cs typeface="Times New Roman" panose="02020603050405020304" pitchFamily="18" charset="0"/>
                <a:hlinkClick r:id="rId7"/>
              </a:rPr>
              <a:t>www.companiesmarketcap.com</a:t>
            </a:r>
            <a:endParaRPr lang="en-US" dirty="0">
              <a:effectLst/>
              <a:latin typeface="Söhne"/>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SzPts val="1000"/>
              <a:buFont typeface="Symbol" panose="05050102010706020507" pitchFamily="18" charset="2"/>
              <a:buChar char=""/>
              <a:tabLst>
                <a:tab pos="457200" algn="l"/>
              </a:tabLst>
            </a:pPr>
            <a:endParaRPr lang="en-US" dirty="0">
              <a:effectLst/>
              <a:latin typeface="Söhne"/>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SzPts val="1000"/>
              <a:buFont typeface="Symbol" panose="05050102010706020507" pitchFamily="18" charset="2"/>
              <a:buChar char=""/>
              <a:tabLst>
                <a:tab pos="457200" algn="l"/>
              </a:tabLst>
            </a:pPr>
            <a:endParaRPr lang="en-US" dirty="0">
              <a:effectLst/>
              <a:latin typeface="Söhne"/>
              <a:ea typeface="Calibri" panose="020F0502020204030204" pitchFamily="34" charset="0"/>
              <a:cs typeface="Times New Roman" panose="02020603050405020304" pitchFamily="18" charset="0"/>
            </a:endParaRPr>
          </a:p>
          <a:p>
            <a:pPr marL="0" marR="0" indent="0" algn="just">
              <a:spcBef>
                <a:spcPts val="1500"/>
              </a:spcBef>
              <a:spcAft>
                <a:spcPts val="1500"/>
              </a:spcAft>
              <a:buNone/>
            </a:pPr>
            <a:endParaRPr lang="en-US" dirty="0">
              <a:effectLst/>
              <a:latin typeface="Söhne"/>
              <a:ea typeface="Times New Roman" panose="02020603050405020304" pitchFamily="18" charset="0"/>
            </a:endParaRPr>
          </a:p>
          <a:p>
            <a:pPr marL="0" marR="0" indent="0" algn="just">
              <a:spcBef>
                <a:spcPts val="1500"/>
              </a:spcBef>
              <a:spcAft>
                <a:spcPts val="1500"/>
              </a:spcAft>
              <a:buNone/>
            </a:pPr>
            <a:endParaRPr lang="en-US" dirty="0"/>
          </a:p>
        </p:txBody>
      </p:sp>
      <p:sp>
        <p:nvSpPr>
          <p:cNvPr id="4" name="Footer Placeholder 3">
            <a:extLst>
              <a:ext uri="{FF2B5EF4-FFF2-40B4-BE49-F238E27FC236}">
                <a16:creationId xmlns:a16="http://schemas.microsoft.com/office/drawing/2014/main" id="{2BB7DD4D-FABC-6967-2169-D9BF6E093031}"/>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680756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blip>
          <a:srcRect t="18308" r="6818" b="2872"/>
          <a:stretch/>
        </p:blipFill>
        <p:spPr>
          <a:xfrm flipH="1">
            <a:off x="20" y="10"/>
            <a:ext cx="12191980" cy="6857990"/>
          </a:xfrm>
          <a:prstGeom prst="rect">
            <a:avLst/>
          </a:prstGeom>
        </p:spPr>
      </p:pic>
      <p:sp>
        <p:nvSpPr>
          <p:cNvPr id="12" name="Title 11">
            <a:extLst>
              <a:ext uri="{FF2B5EF4-FFF2-40B4-BE49-F238E27FC236}">
                <a16:creationId xmlns:a16="http://schemas.microsoft.com/office/drawing/2014/main" id="{970C361B-D32E-42E0-A41E-86C3D9AC886F}"/>
              </a:ext>
            </a:extLst>
          </p:cNvPr>
          <p:cNvSpPr>
            <a:spLocks noGrp="1"/>
          </p:cNvSpPr>
          <p:nvPr>
            <p:ph type="ctrTitle"/>
          </p:nvPr>
        </p:nvSpPr>
        <p:spPr>
          <a:xfrm>
            <a:off x="1154955" y="1447800"/>
            <a:ext cx="8825658" cy="3329581"/>
          </a:xfrm>
        </p:spPr>
        <p:txBody>
          <a:bodyPr>
            <a:normAutofit/>
          </a:bodyPr>
          <a:lstStyle/>
          <a:p>
            <a:r>
              <a:rPr lang="en-US" dirty="0"/>
              <a:t>Thank You!</a:t>
            </a:r>
            <a:endParaRPr lang="ru-RU" dirty="0"/>
          </a:p>
        </p:txBody>
      </p:sp>
      <p:sp>
        <p:nvSpPr>
          <p:cNvPr id="13" name="Subtitle 12">
            <a:extLst>
              <a:ext uri="{FF2B5EF4-FFF2-40B4-BE49-F238E27FC236}">
                <a16:creationId xmlns:a16="http://schemas.microsoft.com/office/drawing/2014/main" id="{336E726C-3DE4-41AA-88A0-C92B0C34163D}"/>
              </a:ext>
            </a:extLst>
          </p:cNvPr>
          <p:cNvSpPr>
            <a:spLocks noGrp="1"/>
          </p:cNvSpPr>
          <p:nvPr>
            <p:ph type="subTitle" idx="1"/>
          </p:nvPr>
        </p:nvSpPr>
        <p:spPr>
          <a:xfrm>
            <a:off x="1154955" y="4777380"/>
            <a:ext cx="8825658" cy="861420"/>
          </a:xfrm>
        </p:spPr>
        <p:txBody>
          <a:bodyPr>
            <a:normAutofit/>
          </a:bodyPr>
          <a:lstStyle/>
          <a:p>
            <a:r>
              <a:rPr lang="en-US" dirty="0">
                <a:latin typeface="Times New Roman" panose="02020603050405020304" pitchFamily="18" charset="0"/>
                <a:cs typeface="Times New Roman" panose="02020603050405020304" pitchFamily="18" charset="0"/>
              </a:rPr>
              <a:t>©</a:t>
            </a:r>
            <a:r>
              <a:rPr lang="en-US" dirty="0"/>
              <a:t>Neidhardt communications, 2023</a:t>
            </a:r>
          </a:p>
          <a:p>
            <a:r>
              <a:rPr lang="en-US" dirty="0"/>
              <a:t>All rights reserved.</a:t>
            </a:r>
            <a:endParaRPr lang="ru-RU" dirty="0"/>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10767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2440A1FC-0B86-C30F-66BD-C2E3B8AC54FF}"/>
              </a:ext>
            </a:extLst>
          </p:cNvPr>
          <p:cNvSpPr>
            <a:spLocks noGrp="1"/>
          </p:cNvSpPr>
          <p:nvPr>
            <p:ph type="title"/>
          </p:nvPr>
        </p:nvSpPr>
        <p:spPr>
          <a:xfrm>
            <a:off x="646111" y="452718"/>
            <a:ext cx="9404723" cy="1400530"/>
          </a:xfrm>
        </p:spPr>
        <p:txBody>
          <a:bodyPr/>
          <a:lstStyle/>
          <a:p>
            <a:r>
              <a:rPr lang="en-US" dirty="0"/>
              <a:t>Brand Essence</a:t>
            </a:r>
          </a:p>
        </p:txBody>
      </p:sp>
      <p:sp>
        <p:nvSpPr>
          <p:cNvPr id="17" name="Text Placeholder 2">
            <a:extLst>
              <a:ext uri="{FF2B5EF4-FFF2-40B4-BE49-F238E27FC236}">
                <a16:creationId xmlns:a16="http://schemas.microsoft.com/office/drawing/2014/main" id="{9AD63E04-13EA-FBEF-49C2-F47AA16EADF7}"/>
              </a:ext>
            </a:extLst>
          </p:cNvPr>
          <p:cNvSpPr>
            <a:spLocks noGrp="1"/>
          </p:cNvSpPr>
          <p:nvPr>
            <p:ph type="body" idx="1"/>
          </p:nvPr>
        </p:nvSpPr>
        <p:spPr>
          <a:xfrm>
            <a:off x="1103313" y="1905000"/>
            <a:ext cx="4396338" cy="576262"/>
          </a:xfrm>
        </p:spPr>
        <p:txBody>
          <a:bodyPr/>
          <a:lstStyle/>
          <a:p>
            <a:pPr algn="ctr"/>
            <a:r>
              <a:rPr lang="en-US" dirty="0"/>
              <a:t>A “Sheer Driving Pleasure”</a:t>
            </a:r>
          </a:p>
        </p:txBody>
      </p:sp>
      <p:pic>
        <p:nvPicPr>
          <p:cNvPr id="7" name="Picture 6" descr="Close-up of a bmw logo on a car&#10;&#10;Description automatically generated">
            <a:extLst>
              <a:ext uri="{FF2B5EF4-FFF2-40B4-BE49-F238E27FC236}">
                <a16:creationId xmlns:a16="http://schemas.microsoft.com/office/drawing/2014/main" id="{B0267BFC-F30F-4FDD-A765-AF25376D0935}"/>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1830" r="9743"/>
          <a:stretch/>
        </p:blipFill>
        <p:spPr>
          <a:xfrm>
            <a:off x="1103312" y="2514600"/>
            <a:ext cx="4396339" cy="3741738"/>
          </a:xfrm>
          <a:prstGeom prst="rect">
            <a:avLst/>
          </a:prstGeom>
          <a:noFill/>
        </p:spPr>
      </p:pic>
      <p:sp>
        <p:nvSpPr>
          <p:cNvPr id="19" name="Text Placeholder 4">
            <a:extLst>
              <a:ext uri="{FF2B5EF4-FFF2-40B4-BE49-F238E27FC236}">
                <a16:creationId xmlns:a16="http://schemas.microsoft.com/office/drawing/2014/main" id="{F4E1DA27-B59E-6064-6F42-C04DF8FBFD9F}"/>
              </a:ext>
            </a:extLst>
          </p:cNvPr>
          <p:cNvSpPr>
            <a:spLocks noGrp="1"/>
          </p:cNvSpPr>
          <p:nvPr>
            <p:ph type="body" sz="quarter" idx="3"/>
          </p:nvPr>
        </p:nvSpPr>
        <p:spPr>
          <a:xfrm>
            <a:off x="5654495" y="1905000"/>
            <a:ext cx="4396339" cy="576262"/>
          </a:xfrm>
        </p:spPr>
        <p:txBody>
          <a:bodyPr/>
          <a:lstStyle/>
          <a:p>
            <a:pPr algn="ctr"/>
            <a:r>
              <a:rPr lang="en-US" dirty="0"/>
              <a:t>“Safety” is its Essence</a:t>
            </a:r>
          </a:p>
        </p:txBody>
      </p:sp>
      <p:pic>
        <p:nvPicPr>
          <p:cNvPr id="9" name="Picture 8" descr="A close up of a car logo&#10;&#10;Description automatically generated">
            <a:extLst>
              <a:ext uri="{FF2B5EF4-FFF2-40B4-BE49-F238E27FC236}">
                <a16:creationId xmlns:a16="http://schemas.microsoft.com/office/drawing/2014/main" id="{8C10D439-8E4B-DD1B-4811-FA892C5C01D6}"/>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1937" r="19635"/>
          <a:stretch/>
        </p:blipFill>
        <p:spPr>
          <a:xfrm>
            <a:off x="5654495" y="2514600"/>
            <a:ext cx="4396339" cy="3741738"/>
          </a:xfrm>
          <a:prstGeom prst="rect">
            <a:avLst/>
          </a:prstGeom>
          <a:noFill/>
        </p:spPr>
      </p:pic>
      <p:sp>
        <p:nvSpPr>
          <p:cNvPr id="10" name="TextBox 9">
            <a:extLst>
              <a:ext uri="{FF2B5EF4-FFF2-40B4-BE49-F238E27FC236}">
                <a16:creationId xmlns:a16="http://schemas.microsoft.com/office/drawing/2014/main" id="{5BF17D2B-D724-9F53-CE38-5962D4AD6255}"/>
              </a:ext>
            </a:extLst>
          </p:cNvPr>
          <p:cNvSpPr txBox="1"/>
          <p:nvPr/>
        </p:nvSpPr>
        <p:spPr>
          <a:xfrm>
            <a:off x="7370293" y="6056283"/>
            <a:ext cx="2680541" cy="200055"/>
          </a:xfrm>
          <a:prstGeom prst="rect">
            <a:avLst/>
          </a:prstGeom>
          <a:solidFill>
            <a:srgbClr val="000000"/>
          </a:solidFill>
        </p:spPr>
        <p:txBody>
          <a:bodyPr wrap="none" rtlCol="0">
            <a:spAutoFit/>
          </a:bodyPr>
          <a:lstStyle/>
          <a:p>
            <a:pPr algn="r">
              <a:spcAft>
                <a:spcPts val="600"/>
              </a:spcAft>
            </a:pPr>
            <a:r>
              <a:rPr lang="en-US" sz="700" dirty="0">
                <a:solidFill>
                  <a:srgbClr val="FFFFFF"/>
                </a:solidFill>
                <a:hlinkClick r:id="rId5" tooltip="https://www.flickr.com/photos/diversey/36408415812">
                  <a:extLst>
                    <a:ext uri="{A12FA001-AC4F-418D-AE19-62706E023703}">
                      <ahyp:hlinkClr xmlns:ahyp="http://schemas.microsoft.com/office/drawing/2018/hyperlinkcolor" val="tx"/>
                    </a:ext>
                  </a:extLst>
                </a:hlinkClick>
              </a:rPr>
              <a:t>This Photo</a:t>
            </a:r>
            <a:r>
              <a:rPr lang="en-US" sz="700" dirty="0">
                <a:solidFill>
                  <a:srgbClr val="FFFFFF"/>
                </a:solidFill>
              </a:rPr>
              <a:t> by Unknown Author is licensed under </a:t>
            </a:r>
            <a:r>
              <a:rPr lang="en-US" sz="700" dirty="0">
                <a:solidFill>
                  <a:srgbClr val="FFFFFF"/>
                </a:solidFill>
                <a:hlinkClick r:id="rId6" tooltip="https://creativecommons.org/licenses/by-sa/3.0/">
                  <a:extLst>
                    <a:ext uri="{A12FA001-AC4F-418D-AE19-62706E023703}">
                      <ahyp:hlinkClr xmlns:ahyp="http://schemas.microsoft.com/office/drawing/2018/hyperlinkcolor" val="tx"/>
                    </a:ext>
                  </a:extLst>
                </a:hlinkClick>
              </a:rPr>
              <a:t>CC BY-SA</a:t>
            </a:r>
            <a:endParaRPr lang="en-US" sz="700" dirty="0">
              <a:solidFill>
                <a:srgbClr val="FFFFFF"/>
              </a:solidFill>
            </a:endParaRPr>
          </a:p>
        </p:txBody>
      </p:sp>
    </p:spTree>
    <p:extLst>
      <p:ext uri="{BB962C8B-B14F-4D97-AF65-F5344CB8AC3E}">
        <p14:creationId xmlns:p14="http://schemas.microsoft.com/office/powerpoint/2010/main" val="14689281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B5D88-68EE-DBC4-FC4E-2CB9D5820DBB}"/>
              </a:ext>
            </a:extLst>
          </p:cNvPr>
          <p:cNvSpPr>
            <a:spLocks noGrp="1"/>
          </p:cNvSpPr>
          <p:nvPr>
            <p:ph type="title"/>
          </p:nvPr>
        </p:nvSpPr>
        <p:spPr/>
        <p:txBody>
          <a:bodyPr/>
          <a:lstStyle/>
          <a:p>
            <a:r>
              <a:rPr lang="en-US" dirty="0"/>
              <a:t>Executive Summary</a:t>
            </a:r>
          </a:p>
        </p:txBody>
      </p:sp>
      <p:sp>
        <p:nvSpPr>
          <p:cNvPr id="3" name="Text Placeholder 2">
            <a:extLst>
              <a:ext uri="{FF2B5EF4-FFF2-40B4-BE49-F238E27FC236}">
                <a16:creationId xmlns:a16="http://schemas.microsoft.com/office/drawing/2014/main" id="{C5DBAC84-D314-7CA0-2569-36FA1997CEF1}"/>
              </a:ext>
            </a:extLst>
          </p:cNvPr>
          <p:cNvSpPr>
            <a:spLocks noGrp="1"/>
          </p:cNvSpPr>
          <p:nvPr>
            <p:ph type="body" idx="1"/>
          </p:nvPr>
        </p:nvSpPr>
        <p:spPr/>
        <p:txBody>
          <a:bodyPr/>
          <a:lstStyle/>
          <a:p>
            <a:r>
              <a:rPr lang="en-US" dirty="0"/>
              <a:t>Comparative brand analysis: BMW vs. Volvo</a:t>
            </a:r>
          </a:p>
        </p:txBody>
      </p:sp>
    </p:spTree>
    <p:extLst>
      <p:ext uri="{BB962C8B-B14F-4D97-AF65-F5344CB8AC3E}">
        <p14:creationId xmlns:p14="http://schemas.microsoft.com/office/powerpoint/2010/main" val="674984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02F8-71A6-5BBE-5924-341A3F6D8525}"/>
              </a:ext>
            </a:extLst>
          </p:cNvPr>
          <p:cNvSpPr>
            <a:spLocks noGrp="1"/>
          </p:cNvSpPr>
          <p:nvPr>
            <p:ph type="title"/>
          </p:nvPr>
        </p:nvSpPr>
        <p:spPr/>
        <p:txBody>
          <a:bodyPr/>
          <a:lstStyle/>
          <a:p>
            <a:r>
              <a:rPr lang="en-US" b="0" i="0" dirty="0">
                <a:solidFill>
                  <a:schemeClr val="tx1"/>
                </a:solidFill>
                <a:effectLst/>
                <a:latin typeface="Söhne"/>
              </a:rPr>
              <a:t>BMW vs. Volvo Brand Analysis</a:t>
            </a:r>
            <a:endParaRPr lang="en-US" dirty="0">
              <a:solidFill>
                <a:schemeClr val="tx1"/>
              </a:solidFill>
            </a:endParaRPr>
          </a:p>
        </p:txBody>
      </p:sp>
      <p:sp>
        <p:nvSpPr>
          <p:cNvPr id="3" name="Content Placeholder 2">
            <a:extLst>
              <a:ext uri="{FF2B5EF4-FFF2-40B4-BE49-F238E27FC236}">
                <a16:creationId xmlns:a16="http://schemas.microsoft.com/office/drawing/2014/main" id="{C310DDC4-8103-BE2D-DCA0-1188CC64DED0}"/>
              </a:ext>
            </a:extLst>
          </p:cNvPr>
          <p:cNvSpPr>
            <a:spLocks noGrp="1"/>
          </p:cNvSpPr>
          <p:nvPr>
            <p:ph idx="1"/>
          </p:nvPr>
        </p:nvSpPr>
        <p:spPr/>
        <p:txBody>
          <a:bodyPr/>
          <a:lstStyle/>
          <a:p>
            <a:pPr marL="0" indent="0">
              <a:buNone/>
            </a:pPr>
            <a:r>
              <a:rPr lang="en-US" b="1" i="0" dirty="0">
                <a:effectLst/>
                <a:latin typeface="Söhne"/>
              </a:rPr>
              <a:t>Introduction</a:t>
            </a:r>
            <a:r>
              <a:rPr lang="en-US" b="0" i="0" dirty="0">
                <a:effectLst/>
                <a:latin typeface="Söhne"/>
              </a:rPr>
              <a:t> </a:t>
            </a:r>
          </a:p>
          <a:p>
            <a:pPr marL="0" marR="0" indent="0" algn="just">
              <a:spcBef>
                <a:spcPts val="1500"/>
              </a:spcBef>
              <a:spcAft>
                <a:spcPts val="0"/>
              </a:spcAft>
              <a:buNone/>
            </a:pPr>
            <a:r>
              <a:rPr lang="en-US" sz="1800" dirty="0">
                <a:effectLst/>
                <a:latin typeface="Söhne"/>
                <a:ea typeface="Times New Roman" panose="02020603050405020304" pitchFamily="18" charset="0"/>
              </a:rPr>
              <a:t>This report presents a comparative analysis of the brand architectures of BMW and Volvo in the luxury automobile market. BMW and Volvo are renowned manufacturers known for their emphasis on safety, quality engineering, and premium vehicles. They cater to consumers who value high performance, luxury, and exceptional craftsmanship in their cars. Through an examination of their brand architectures, this report aims to provide valuable insights into their brand positioning, target market, market cap, product engineering, and overall brand identity.</a:t>
            </a:r>
          </a:p>
          <a:p>
            <a:endParaRPr lang="en-US" dirty="0">
              <a:latin typeface="Söhne"/>
            </a:endParaRPr>
          </a:p>
        </p:txBody>
      </p:sp>
      <p:sp>
        <p:nvSpPr>
          <p:cNvPr id="4" name="Footer Placeholder 3">
            <a:extLst>
              <a:ext uri="{FF2B5EF4-FFF2-40B4-BE49-F238E27FC236}">
                <a16:creationId xmlns:a16="http://schemas.microsoft.com/office/drawing/2014/main" id="{68870FE1-3468-0621-DCDD-F0DE6EBEFA1B}"/>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25137830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5B9D9-AA08-D89A-7DE9-FCF944BF1E41}"/>
              </a:ext>
            </a:extLst>
          </p:cNvPr>
          <p:cNvSpPr>
            <a:spLocks noGrp="1"/>
          </p:cNvSpPr>
          <p:nvPr>
            <p:ph type="title"/>
          </p:nvPr>
        </p:nvSpPr>
        <p:spPr/>
        <p:txBody>
          <a:bodyPr/>
          <a:lstStyle/>
          <a:p>
            <a:r>
              <a:rPr lang="en-US" b="0" i="0" dirty="0">
                <a:solidFill>
                  <a:schemeClr val="tx1"/>
                </a:solidFill>
                <a:effectLst/>
                <a:latin typeface="Söhne"/>
              </a:rPr>
              <a:t>BMW vs. Volvo Brand Analysis</a:t>
            </a:r>
            <a:endParaRPr lang="en-US" dirty="0"/>
          </a:p>
        </p:txBody>
      </p:sp>
      <p:graphicFrame>
        <p:nvGraphicFramePr>
          <p:cNvPr id="4" name="Table 4">
            <a:extLst>
              <a:ext uri="{FF2B5EF4-FFF2-40B4-BE49-F238E27FC236}">
                <a16:creationId xmlns:a16="http://schemas.microsoft.com/office/drawing/2014/main" id="{27531217-6EEE-1E09-6FBA-5E3883976DAD}"/>
              </a:ext>
            </a:extLst>
          </p:cNvPr>
          <p:cNvGraphicFramePr>
            <a:graphicFrameLocks noGrp="1"/>
          </p:cNvGraphicFramePr>
          <p:nvPr>
            <p:ph idx="1"/>
            <p:extLst>
              <p:ext uri="{D42A27DB-BD31-4B8C-83A1-F6EECF244321}">
                <p14:modId xmlns:p14="http://schemas.microsoft.com/office/powerpoint/2010/main" val="439200602"/>
              </p:ext>
            </p:extLst>
          </p:nvPr>
        </p:nvGraphicFramePr>
        <p:xfrm>
          <a:off x="646111" y="1726961"/>
          <a:ext cx="10852782" cy="3571240"/>
        </p:xfrm>
        <a:graphic>
          <a:graphicData uri="http://schemas.openxmlformats.org/drawingml/2006/table">
            <a:tbl>
              <a:tblPr firstRow="1" bandRow="1">
                <a:tableStyleId>{5C22544A-7EE6-4342-B048-85BDC9FD1C3A}</a:tableStyleId>
              </a:tblPr>
              <a:tblGrid>
                <a:gridCol w="3617594">
                  <a:extLst>
                    <a:ext uri="{9D8B030D-6E8A-4147-A177-3AD203B41FA5}">
                      <a16:colId xmlns:a16="http://schemas.microsoft.com/office/drawing/2014/main" val="2905470230"/>
                    </a:ext>
                  </a:extLst>
                </a:gridCol>
                <a:gridCol w="3617594">
                  <a:extLst>
                    <a:ext uri="{9D8B030D-6E8A-4147-A177-3AD203B41FA5}">
                      <a16:colId xmlns:a16="http://schemas.microsoft.com/office/drawing/2014/main" val="2135433432"/>
                    </a:ext>
                  </a:extLst>
                </a:gridCol>
                <a:gridCol w="3617594">
                  <a:extLst>
                    <a:ext uri="{9D8B030D-6E8A-4147-A177-3AD203B41FA5}">
                      <a16:colId xmlns:a16="http://schemas.microsoft.com/office/drawing/2014/main" val="2083325438"/>
                    </a:ext>
                  </a:extLst>
                </a:gridCol>
              </a:tblGrid>
              <a:tr h="370840">
                <a:tc>
                  <a:txBody>
                    <a:bodyPr/>
                    <a:lstStyle/>
                    <a:p>
                      <a:r>
                        <a:rPr lang="en-US" dirty="0"/>
                        <a:t>Brand Architecture</a:t>
                      </a:r>
                    </a:p>
                  </a:txBody>
                  <a:tcPr/>
                </a:tc>
                <a:tc>
                  <a:txBody>
                    <a:bodyPr/>
                    <a:lstStyle/>
                    <a:p>
                      <a:r>
                        <a:rPr lang="en-US" dirty="0"/>
                        <a:t>BMW</a:t>
                      </a:r>
                    </a:p>
                  </a:txBody>
                  <a:tcPr/>
                </a:tc>
                <a:tc>
                  <a:txBody>
                    <a:bodyPr/>
                    <a:lstStyle/>
                    <a:p>
                      <a:r>
                        <a:rPr lang="en-US" dirty="0"/>
                        <a:t>Volvo</a:t>
                      </a:r>
                    </a:p>
                  </a:txBody>
                  <a:tcPr/>
                </a:tc>
                <a:extLst>
                  <a:ext uri="{0D108BD9-81ED-4DB2-BD59-A6C34878D82A}">
                    <a16:rowId xmlns:a16="http://schemas.microsoft.com/office/drawing/2014/main" val="454025773"/>
                  </a:ext>
                </a:extLst>
              </a:tr>
              <a:tr h="370840">
                <a:tc>
                  <a:txBody>
                    <a:bodyPr/>
                    <a:lstStyle/>
                    <a:p>
                      <a:r>
                        <a:rPr lang="en-US" sz="1800" b="0" i="0" kern="1200" dirty="0">
                          <a:solidFill>
                            <a:schemeClr val="dk1"/>
                          </a:solidFill>
                          <a:effectLst/>
                          <a:latin typeface="Söhne"/>
                          <a:ea typeface="+mn-ea"/>
                          <a:cs typeface="+mn-cs"/>
                        </a:rPr>
                        <a:t>Brand Core/Essence</a:t>
                      </a:r>
                      <a:endParaRPr lang="en-US" sz="1800" dirty="0">
                        <a:latin typeface="Söhne"/>
                      </a:endParaRPr>
                    </a:p>
                  </a:txBody>
                  <a:tcPr/>
                </a:tc>
                <a:tc>
                  <a:txBody>
                    <a:bodyPr/>
                    <a:lstStyle/>
                    <a:p>
                      <a:r>
                        <a:rPr lang="en-US" sz="1200" b="0" i="0" kern="1200" dirty="0">
                          <a:solidFill>
                            <a:schemeClr val="dk1"/>
                          </a:solidFill>
                          <a:effectLst/>
                          <a:latin typeface="Söhne"/>
                          <a:ea typeface="+mn-ea"/>
                          <a:cs typeface="+mn-cs"/>
                        </a:rPr>
                        <a:t>BMW embodies "Sheer Driving Pleasure," delivering exhilarating and enjoyable driving experiences.</a:t>
                      </a:r>
                      <a:endParaRPr lang="en-US" sz="1200" dirty="0">
                        <a:latin typeface="Söhne"/>
                      </a:endParaRPr>
                    </a:p>
                  </a:txBody>
                  <a:tcPr/>
                </a:tc>
                <a:tc>
                  <a:txBody>
                    <a:bodyPr/>
                    <a:lstStyle/>
                    <a:p>
                      <a:r>
                        <a:rPr lang="en-US" sz="1200" b="0" i="0" kern="1200" dirty="0">
                          <a:solidFill>
                            <a:schemeClr val="dk1"/>
                          </a:solidFill>
                          <a:effectLst/>
                          <a:latin typeface="Söhne"/>
                          <a:ea typeface="+mn-ea"/>
                          <a:cs typeface="+mn-cs"/>
                        </a:rPr>
                        <a:t>Volvo's brand core revolves around “safety," emphasizing its commitment to providing secure and reliable transportation.</a:t>
                      </a:r>
                      <a:endParaRPr lang="en-US" sz="1200" dirty="0">
                        <a:latin typeface="Söhne"/>
                      </a:endParaRPr>
                    </a:p>
                  </a:txBody>
                  <a:tcPr/>
                </a:tc>
                <a:extLst>
                  <a:ext uri="{0D108BD9-81ED-4DB2-BD59-A6C34878D82A}">
                    <a16:rowId xmlns:a16="http://schemas.microsoft.com/office/drawing/2014/main" val="4151343377"/>
                  </a:ext>
                </a:extLst>
              </a:tr>
              <a:tr h="370840">
                <a:tc>
                  <a:txBody>
                    <a:bodyPr/>
                    <a:lstStyle/>
                    <a:p>
                      <a:r>
                        <a:rPr lang="en-US" sz="1800" b="0" i="0" kern="1200" dirty="0">
                          <a:solidFill>
                            <a:schemeClr val="dk1"/>
                          </a:solidFill>
                          <a:effectLst/>
                          <a:latin typeface="Söhne"/>
                          <a:ea typeface="+mn-ea"/>
                          <a:cs typeface="+mn-cs"/>
                        </a:rPr>
                        <a:t>Brand Personality</a:t>
                      </a:r>
                      <a:endParaRPr lang="en-US" sz="1800" dirty="0">
                        <a:latin typeface="Söhne"/>
                      </a:endParaRPr>
                    </a:p>
                  </a:txBody>
                  <a:tcPr/>
                </a:tc>
                <a:tc>
                  <a:txBody>
                    <a:bodyPr/>
                    <a:lstStyle/>
                    <a:p>
                      <a:r>
                        <a:rPr lang="en-US" sz="1200" b="0" i="0" kern="1200" dirty="0">
                          <a:solidFill>
                            <a:schemeClr val="dk1"/>
                          </a:solidFill>
                          <a:effectLst/>
                          <a:latin typeface="Söhne"/>
                          <a:ea typeface="+mn-ea"/>
                          <a:cs typeface="+mn-cs"/>
                        </a:rPr>
                        <a:t>BMW is perceived as sophisticated, innovative, and performance-oriented, representing luxury, elegance, and cutting-edge technology.</a:t>
                      </a:r>
                      <a:endParaRPr lang="en-US" sz="1200" dirty="0">
                        <a:latin typeface="Söhne"/>
                      </a:endParaRPr>
                    </a:p>
                  </a:txBody>
                  <a:tcPr/>
                </a:tc>
                <a:tc>
                  <a:txBody>
                    <a:bodyPr/>
                    <a:lstStyle/>
                    <a:p>
                      <a:r>
                        <a:rPr lang="en-US" sz="1200" b="0" i="0" kern="1200" dirty="0">
                          <a:solidFill>
                            <a:schemeClr val="dk1"/>
                          </a:solidFill>
                          <a:effectLst/>
                          <a:latin typeface="Söhne"/>
                          <a:ea typeface="+mn-ea"/>
                          <a:cs typeface="+mn-cs"/>
                        </a:rPr>
                        <a:t>Volvo is perceived as trustworthy, responsible, and caring, embodying qualities of reliability, durability, and social responsibility.</a:t>
                      </a:r>
                      <a:endParaRPr lang="en-US" sz="1200" dirty="0">
                        <a:latin typeface="Söhne"/>
                      </a:endParaRPr>
                    </a:p>
                  </a:txBody>
                  <a:tcPr/>
                </a:tc>
                <a:extLst>
                  <a:ext uri="{0D108BD9-81ED-4DB2-BD59-A6C34878D82A}">
                    <a16:rowId xmlns:a16="http://schemas.microsoft.com/office/drawing/2014/main" val="1752684809"/>
                  </a:ext>
                </a:extLst>
              </a:tr>
              <a:tr h="370840">
                <a:tc>
                  <a:txBody>
                    <a:bodyPr/>
                    <a:lstStyle/>
                    <a:p>
                      <a:r>
                        <a:rPr lang="en-US" sz="1800" b="0" i="0" kern="1200" dirty="0">
                          <a:solidFill>
                            <a:schemeClr val="dk1"/>
                          </a:solidFill>
                          <a:effectLst/>
                          <a:latin typeface="Söhne"/>
                          <a:ea typeface="+mn-ea"/>
                          <a:cs typeface="+mn-cs"/>
                        </a:rPr>
                        <a:t>Emotional Benefits</a:t>
                      </a:r>
                      <a:endParaRPr lang="en-US" sz="1800" dirty="0">
                        <a:latin typeface="Söhne"/>
                      </a:endParaRPr>
                    </a:p>
                  </a:txBody>
                  <a:tcPr/>
                </a:tc>
                <a:tc>
                  <a:txBody>
                    <a:bodyPr/>
                    <a:lstStyle/>
                    <a:p>
                      <a:r>
                        <a:rPr lang="en-US" sz="1200" b="0" i="0" kern="1200" dirty="0">
                          <a:solidFill>
                            <a:schemeClr val="dk1"/>
                          </a:solidFill>
                          <a:effectLst/>
                          <a:latin typeface="Söhne"/>
                          <a:ea typeface="+mn-ea"/>
                          <a:cs typeface="+mn-cs"/>
                        </a:rPr>
                        <a:t>BMW provides a sense of prestige, confidence, and excitement, offering owners a feeling of accomplishment.</a:t>
                      </a:r>
                      <a:endParaRPr lang="en-US" sz="1200" dirty="0">
                        <a:latin typeface="Söhne"/>
                      </a:endParaRPr>
                    </a:p>
                  </a:txBody>
                  <a:tcPr/>
                </a:tc>
                <a:tc>
                  <a:txBody>
                    <a:bodyPr/>
                    <a:lstStyle/>
                    <a:p>
                      <a:r>
                        <a:rPr lang="en-US" sz="1200" b="0" i="0" kern="1200" dirty="0">
                          <a:solidFill>
                            <a:schemeClr val="dk1"/>
                          </a:solidFill>
                          <a:effectLst/>
                          <a:latin typeface="Söhne"/>
                          <a:ea typeface="+mn-ea"/>
                          <a:cs typeface="+mn-cs"/>
                        </a:rPr>
                        <a:t>Volvo offers peace of mind, confidence, and a sense of care for loved ones, focusing on safety as a top priority.</a:t>
                      </a:r>
                      <a:endParaRPr lang="en-US" sz="1200" dirty="0">
                        <a:latin typeface="Söhne"/>
                      </a:endParaRPr>
                    </a:p>
                  </a:txBody>
                  <a:tcPr/>
                </a:tc>
                <a:extLst>
                  <a:ext uri="{0D108BD9-81ED-4DB2-BD59-A6C34878D82A}">
                    <a16:rowId xmlns:a16="http://schemas.microsoft.com/office/drawing/2014/main" val="2332120960"/>
                  </a:ext>
                </a:extLst>
              </a:tr>
              <a:tr h="370840">
                <a:tc>
                  <a:txBody>
                    <a:bodyPr/>
                    <a:lstStyle/>
                    <a:p>
                      <a:r>
                        <a:rPr lang="en-US" sz="1800" b="0" i="0" kern="1200" dirty="0">
                          <a:solidFill>
                            <a:schemeClr val="dk1"/>
                          </a:solidFill>
                          <a:effectLst/>
                          <a:latin typeface="Söhne"/>
                          <a:ea typeface="+mn-ea"/>
                          <a:cs typeface="+mn-cs"/>
                        </a:rPr>
                        <a:t>Product Benefits</a:t>
                      </a:r>
                      <a:endParaRPr lang="en-US" sz="1800" dirty="0">
                        <a:latin typeface="Söhne"/>
                      </a:endParaRPr>
                    </a:p>
                  </a:txBody>
                  <a:tcPr/>
                </a:tc>
                <a:tc>
                  <a:txBody>
                    <a:bodyPr/>
                    <a:lstStyle/>
                    <a:p>
                      <a:r>
                        <a:rPr lang="en-US" sz="1200" b="0" i="0" kern="1200" dirty="0">
                          <a:solidFill>
                            <a:schemeClr val="dk1"/>
                          </a:solidFill>
                          <a:effectLst/>
                          <a:latin typeface="Söhne"/>
                          <a:ea typeface="+mn-ea"/>
                          <a:cs typeface="+mn-cs"/>
                        </a:rPr>
                        <a:t>BMW vehicles offer advanced technology, exceptional performance, and superior craftsmanship, providing a luxurious and comfortable driving experience.</a:t>
                      </a:r>
                      <a:endParaRPr lang="en-US" sz="1200" dirty="0">
                        <a:latin typeface="Söhne"/>
                      </a:endParaRPr>
                    </a:p>
                  </a:txBody>
                  <a:tcPr/>
                </a:tc>
                <a:tc>
                  <a:txBody>
                    <a:bodyPr/>
                    <a:lstStyle/>
                    <a:p>
                      <a:r>
                        <a:rPr lang="en-US" sz="1200" b="0" i="0" kern="1200" dirty="0">
                          <a:solidFill>
                            <a:schemeClr val="dk1"/>
                          </a:solidFill>
                          <a:effectLst/>
                          <a:latin typeface="Söhne"/>
                          <a:ea typeface="+mn-ea"/>
                          <a:cs typeface="+mn-cs"/>
                        </a:rPr>
                        <a:t>Volvo vehicles provide advanced safety features, durability, and practicality, catering to customers seeking secure transportation options.</a:t>
                      </a:r>
                      <a:endParaRPr lang="en-US" sz="1200" dirty="0">
                        <a:latin typeface="Söhne"/>
                      </a:endParaRPr>
                    </a:p>
                  </a:txBody>
                  <a:tcPr/>
                </a:tc>
                <a:extLst>
                  <a:ext uri="{0D108BD9-81ED-4DB2-BD59-A6C34878D82A}">
                    <a16:rowId xmlns:a16="http://schemas.microsoft.com/office/drawing/2014/main" val="2345657729"/>
                  </a:ext>
                </a:extLst>
              </a:tr>
              <a:tr h="370840">
                <a:tc>
                  <a:txBody>
                    <a:bodyPr/>
                    <a:lstStyle/>
                    <a:p>
                      <a:r>
                        <a:rPr lang="en-US" sz="1800" b="0" i="0" kern="1200" dirty="0">
                          <a:solidFill>
                            <a:schemeClr val="dk1"/>
                          </a:solidFill>
                          <a:effectLst/>
                          <a:latin typeface="Söhne"/>
                          <a:ea typeface="+mn-ea"/>
                          <a:cs typeface="+mn-cs"/>
                        </a:rPr>
                        <a:t>Product Attributes</a:t>
                      </a:r>
                      <a:endParaRPr lang="en-US" sz="1800" dirty="0">
                        <a:latin typeface="Söhne"/>
                      </a:endParaRPr>
                    </a:p>
                  </a:txBody>
                  <a:tcPr/>
                </a:tc>
                <a:tc>
                  <a:txBody>
                    <a:bodyPr/>
                    <a:lstStyle/>
                    <a:p>
                      <a:r>
                        <a:rPr lang="en-US" sz="1200" b="0" i="0" kern="1200" dirty="0">
                          <a:solidFill>
                            <a:schemeClr val="dk1"/>
                          </a:solidFill>
                          <a:effectLst/>
                          <a:latin typeface="Söhne"/>
                          <a:ea typeface="+mn-ea"/>
                          <a:cs typeface="+mn-cs"/>
                        </a:rPr>
                        <a:t>BMW vehicles feature sleek, aerodynamic designs, high-quality materials, state-of-the-art technology, and advanced engineering.</a:t>
                      </a:r>
                      <a:endParaRPr lang="en-US" sz="1200" dirty="0">
                        <a:latin typeface="Söhne"/>
                      </a:endParaRPr>
                    </a:p>
                  </a:txBody>
                  <a:tcPr/>
                </a:tc>
                <a:tc>
                  <a:txBody>
                    <a:bodyPr/>
                    <a:lstStyle/>
                    <a:p>
                      <a:r>
                        <a:rPr lang="en-US" sz="1200" b="0" i="0" kern="1200" dirty="0">
                          <a:solidFill>
                            <a:schemeClr val="dk1"/>
                          </a:solidFill>
                          <a:effectLst/>
                          <a:latin typeface="Söhne"/>
                          <a:ea typeface="+mn-ea"/>
                          <a:cs typeface="+mn-cs"/>
                        </a:rPr>
                        <a:t>Volvo vehicles feature sleek Scandinavian designs, high-quality materials, and innovative safety technologies, prioritizing occupant protection and sustainability.</a:t>
                      </a:r>
                      <a:endParaRPr lang="en-US" sz="1200" dirty="0">
                        <a:latin typeface="Söhne"/>
                      </a:endParaRPr>
                    </a:p>
                  </a:txBody>
                  <a:tcPr/>
                </a:tc>
                <a:extLst>
                  <a:ext uri="{0D108BD9-81ED-4DB2-BD59-A6C34878D82A}">
                    <a16:rowId xmlns:a16="http://schemas.microsoft.com/office/drawing/2014/main" val="2391989544"/>
                  </a:ext>
                </a:extLst>
              </a:tr>
            </a:tbl>
          </a:graphicData>
        </a:graphic>
      </p:graphicFrame>
      <p:sp>
        <p:nvSpPr>
          <p:cNvPr id="3" name="Footer Placeholder 3">
            <a:extLst>
              <a:ext uri="{FF2B5EF4-FFF2-40B4-BE49-F238E27FC236}">
                <a16:creationId xmlns:a16="http://schemas.microsoft.com/office/drawing/2014/main" id="{6C06A0DC-3D7B-1FE3-3C0C-7721B0F4AFF4}"/>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128047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BAD4B-D786-84D0-032C-235FBE40690F}"/>
              </a:ext>
            </a:extLst>
          </p:cNvPr>
          <p:cNvSpPr>
            <a:spLocks noGrp="1"/>
          </p:cNvSpPr>
          <p:nvPr>
            <p:ph type="title"/>
          </p:nvPr>
        </p:nvSpPr>
        <p:spPr/>
        <p:txBody>
          <a:bodyPr/>
          <a:lstStyle/>
          <a:p>
            <a:r>
              <a:rPr lang="en-US" b="0" i="0" dirty="0">
                <a:solidFill>
                  <a:schemeClr val="tx1"/>
                </a:solidFill>
                <a:effectLst/>
                <a:latin typeface="Söhne"/>
              </a:rPr>
              <a:t>BMW vs. Volvo Brand Analysis</a:t>
            </a:r>
            <a:endParaRPr lang="en-US" dirty="0"/>
          </a:p>
        </p:txBody>
      </p:sp>
      <p:sp>
        <p:nvSpPr>
          <p:cNvPr id="3" name="Content Placeholder 2">
            <a:extLst>
              <a:ext uri="{FF2B5EF4-FFF2-40B4-BE49-F238E27FC236}">
                <a16:creationId xmlns:a16="http://schemas.microsoft.com/office/drawing/2014/main" id="{D7666927-C2CA-36EB-9606-ED6A5F494C8C}"/>
              </a:ext>
            </a:extLst>
          </p:cNvPr>
          <p:cNvSpPr>
            <a:spLocks noGrp="1"/>
          </p:cNvSpPr>
          <p:nvPr>
            <p:ph idx="1"/>
          </p:nvPr>
        </p:nvSpPr>
        <p:spPr/>
        <p:txBody>
          <a:bodyPr/>
          <a:lstStyle/>
          <a:p>
            <a:pPr marL="0" indent="0" algn="just">
              <a:buNone/>
            </a:pPr>
            <a:r>
              <a:rPr lang="en-US" b="1" i="0" dirty="0">
                <a:effectLst/>
                <a:latin typeface="Söhne"/>
              </a:rPr>
              <a:t>Brand Comparison </a:t>
            </a:r>
          </a:p>
          <a:p>
            <a:pPr marL="0" indent="0" algn="just">
              <a:buNone/>
            </a:pPr>
            <a:r>
              <a:rPr lang="en-US" dirty="0">
                <a:effectLst/>
                <a:latin typeface="Söhne"/>
                <a:ea typeface="Times New Roman" panose="02020603050405020304" pitchFamily="18" charset="0"/>
              </a:rPr>
              <a:t>BMW and Volvo are prominent brands in the luxury automobile market, and they have established themselves with distinct positioning, brand identity, and target audiences. While both brands offer high-quality vehicles, they differentiate themselves through their unique brand attributes and value propositions, setting them apart in the market</a:t>
            </a:r>
            <a:r>
              <a:rPr lang="en-US" dirty="0">
                <a:effectLst/>
                <a:latin typeface="Segoe UI" panose="020B0502040204020203" pitchFamily="34" charset="0"/>
                <a:ea typeface="Times New Roman" panose="02020603050405020304" pitchFamily="18" charset="0"/>
              </a:rPr>
              <a:t>.</a:t>
            </a:r>
            <a:endParaRPr lang="en-US" dirty="0">
              <a:effectLst/>
              <a:latin typeface="Times New Roman" panose="02020603050405020304" pitchFamily="18" charset="0"/>
              <a:ea typeface="Times New Roman" panose="02020603050405020304" pitchFamily="18" charset="0"/>
            </a:endParaRPr>
          </a:p>
          <a:p>
            <a:pPr marL="0" indent="0" algn="just">
              <a:buNone/>
            </a:pPr>
            <a:endParaRPr lang="en-US" b="0" i="0" dirty="0">
              <a:effectLst/>
              <a:latin typeface="Söhne"/>
            </a:endParaRPr>
          </a:p>
        </p:txBody>
      </p:sp>
      <p:sp>
        <p:nvSpPr>
          <p:cNvPr id="5" name="Footer Placeholder 3">
            <a:extLst>
              <a:ext uri="{FF2B5EF4-FFF2-40B4-BE49-F238E27FC236}">
                <a16:creationId xmlns:a16="http://schemas.microsoft.com/office/drawing/2014/main" id="{00AAFCB1-CC97-9277-969F-09C57D1DC68A}"/>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40248487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39F9A-149B-6A09-9D04-C765C80993AD}"/>
              </a:ext>
            </a:extLst>
          </p:cNvPr>
          <p:cNvSpPr>
            <a:spLocks noGrp="1"/>
          </p:cNvSpPr>
          <p:nvPr>
            <p:ph type="title"/>
          </p:nvPr>
        </p:nvSpPr>
        <p:spPr/>
        <p:txBody>
          <a:bodyPr/>
          <a:lstStyle/>
          <a:p>
            <a:r>
              <a:rPr lang="en-US" b="0" i="0" dirty="0">
                <a:solidFill>
                  <a:schemeClr val="tx1"/>
                </a:solidFill>
                <a:effectLst/>
                <a:latin typeface="Söhne"/>
              </a:rPr>
              <a:t>BMW vs. Volvo Brand Analysis</a:t>
            </a:r>
            <a:endParaRPr lang="en-US" dirty="0"/>
          </a:p>
        </p:txBody>
      </p:sp>
      <p:sp>
        <p:nvSpPr>
          <p:cNvPr id="3" name="Content Placeholder 2">
            <a:extLst>
              <a:ext uri="{FF2B5EF4-FFF2-40B4-BE49-F238E27FC236}">
                <a16:creationId xmlns:a16="http://schemas.microsoft.com/office/drawing/2014/main" id="{84287684-AB57-C0AD-830F-B473301A6437}"/>
              </a:ext>
            </a:extLst>
          </p:cNvPr>
          <p:cNvSpPr>
            <a:spLocks noGrp="1"/>
          </p:cNvSpPr>
          <p:nvPr>
            <p:ph idx="1"/>
          </p:nvPr>
        </p:nvSpPr>
        <p:spPr/>
        <p:txBody>
          <a:bodyPr/>
          <a:lstStyle/>
          <a:p>
            <a:pPr marL="0" indent="0" algn="just">
              <a:buNone/>
            </a:pPr>
            <a:r>
              <a:rPr lang="en-US" b="1" i="0" dirty="0">
                <a:effectLst/>
                <a:latin typeface="Söhne"/>
              </a:rPr>
              <a:t>Brand Value </a:t>
            </a:r>
          </a:p>
          <a:p>
            <a:pPr marL="0" indent="0" algn="just">
              <a:buNone/>
            </a:pPr>
            <a:r>
              <a:rPr lang="en-US" dirty="0">
                <a:effectLst/>
                <a:latin typeface="Söhne"/>
                <a:ea typeface="Times New Roman" panose="02020603050405020304" pitchFamily="18" charset="0"/>
              </a:rPr>
              <a:t>The brand value of a company reflects its significance and influence within the industry. According to Interbrand's </a:t>
            </a:r>
            <a:r>
              <a:rPr lang="en-US" i="1" u="sng" dirty="0">
                <a:solidFill>
                  <a:srgbClr val="000000"/>
                </a:solidFill>
                <a:latin typeface="Söhne"/>
                <a:ea typeface="Times New Roman" panose="02020603050405020304" pitchFamily="18" charset="0"/>
                <a:hlinkClick r:id="rId2"/>
              </a:rPr>
              <a:t>Best Global Brands</a:t>
            </a:r>
            <a:r>
              <a:rPr lang="en-US" dirty="0">
                <a:solidFill>
                  <a:srgbClr val="000000"/>
                </a:solidFill>
                <a:effectLst/>
                <a:latin typeface="Söhne"/>
                <a:ea typeface="Times New Roman" panose="02020603050405020304" pitchFamily="18" charset="0"/>
              </a:rPr>
              <a:t> </a:t>
            </a:r>
            <a:r>
              <a:rPr lang="en-US" dirty="0">
                <a:effectLst/>
                <a:latin typeface="Söhne"/>
                <a:ea typeface="Times New Roman" panose="02020603050405020304" pitchFamily="18" charset="0"/>
              </a:rPr>
              <a:t>report (2022), both Volvo and BMW have demonstrated substantial brand value and impact in the automobile industry. Based on rankings from</a:t>
            </a:r>
            <a:r>
              <a:rPr lang="en-US" dirty="0">
                <a:solidFill>
                  <a:srgbClr val="374151"/>
                </a:solidFill>
                <a:effectLst/>
                <a:latin typeface="Söhne"/>
                <a:ea typeface="Times New Roman" panose="02020603050405020304" pitchFamily="18" charset="0"/>
              </a:rPr>
              <a:t> </a:t>
            </a:r>
            <a:r>
              <a:rPr lang="en-US" u="sng" dirty="0">
                <a:solidFill>
                  <a:srgbClr val="000000"/>
                </a:solidFill>
                <a:effectLst/>
                <a:latin typeface="Söhne"/>
                <a:ea typeface="Times New Roman" panose="02020603050405020304" pitchFamily="18" charset="0"/>
                <a:hlinkClick r:id="rId3"/>
              </a:rPr>
              <a:t>companiesmarketcap.com</a:t>
            </a:r>
            <a:r>
              <a:rPr lang="en-US" dirty="0">
                <a:solidFill>
                  <a:srgbClr val="000000"/>
                </a:solidFill>
                <a:effectLst/>
                <a:latin typeface="Söhne"/>
                <a:ea typeface="Times New Roman" panose="02020603050405020304" pitchFamily="18" charset="0"/>
              </a:rPr>
              <a:t>,</a:t>
            </a:r>
            <a:r>
              <a:rPr lang="en-US" dirty="0">
                <a:solidFill>
                  <a:srgbClr val="374151"/>
                </a:solidFill>
                <a:effectLst/>
                <a:latin typeface="Söhne"/>
                <a:ea typeface="Times New Roman" panose="02020603050405020304" pitchFamily="18" charset="0"/>
              </a:rPr>
              <a:t> </a:t>
            </a:r>
            <a:r>
              <a:rPr lang="en-US" dirty="0">
                <a:effectLst/>
                <a:latin typeface="Söhne"/>
                <a:ea typeface="Times New Roman" panose="02020603050405020304" pitchFamily="18" charset="0"/>
              </a:rPr>
              <a:t>Volvo's brand value is estimated at </a:t>
            </a:r>
            <a:r>
              <a:rPr lang="en-US" u="sng" dirty="0">
                <a:solidFill>
                  <a:srgbClr val="000000"/>
                </a:solidFill>
                <a:effectLst/>
                <a:latin typeface="Söhne"/>
                <a:ea typeface="Times New Roman" panose="02020603050405020304" pitchFamily="18" charset="0"/>
                <a:hlinkClick r:id="rId4"/>
              </a:rPr>
              <a:t>$12.26 billion</a:t>
            </a:r>
            <a:r>
              <a:rPr lang="en-US" dirty="0">
                <a:effectLst/>
                <a:latin typeface="Söhne"/>
                <a:ea typeface="Times New Roman" panose="02020603050405020304" pitchFamily="18" charset="0"/>
              </a:rPr>
              <a:t>,</a:t>
            </a:r>
            <a:r>
              <a:rPr lang="en-US" dirty="0">
                <a:solidFill>
                  <a:srgbClr val="374151"/>
                </a:solidFill>
                <a:effectLst/>
                <a:latin typeface="Söhne"/>
                <a:ea typeface="Times New Roman" panose="02020603050405020304" pitchFamily="18" charset="0"/>
              </a:rPr>
              <a:t> </a:t>
            </a:r>
            <a:r>
              <a:rPr lang="en-US" dirty="0">
                <a:effectLst/>
                <a:latin typeface="Söhne"/>
                <a:ea typeface="Times New Roman" panose="02020603050405020304" pitchFamily="18" charset="0"/>
              </a:rPr>
              <a:t>while BMW's brand value is estimated at </a:t>
            </a:r>
            <a:r>
              <a:rPr lang="en-US" u="sng" dirty="0">
                <a:solidFill>
                  <a:srgbClr val="000000"/>
                </a:solidFill>
                <a:effectLst/>
                <a:latin typeface="Söhne"/>
                <a:ea typeface="Times New Roman" panose="02020603050405020304" pitchFamily="18" charset="0"/>
                <a:hlinkClick r:id="rId5"/>
              </a:rPr>
              <a:t>$41.5 billion</a:t>
            </a:r>
            <a:r>
              <a:rPr lang="en-US" dirty="0">
                <a:effectLst/>
                <a:latin typeface="Söhne"/>
                <a:ea typeface="Times New Roman" panose="02020603050405020304" pitchFamily="18" charset="0"/>
              </a:rPr>
              <a:t>. These rankings highlight the strength and market presence of both brands, underscoring their importance in the luxury automotive sector.</a:t>
            </a:r>
          </a:p>
          <a:p>
            <a:pPr algn="just"/>
            <a:endParaRPr lang="en-US" dirty="0">
              <a:latin typeface="Söhne"/>
            </a:endParaRPr>
          </a:p>
        </p:txBody>
      </p:sp>
      <p:sp>
        <p:nvSpPr>
          <p:cNvPr id="4" name="Footer Placeholder 3">
            <a:extLst>
              <a:ext uri="{FF2B5EF4-FFF2-40B4-BE49-F238E27FC236}">
                <a16:creationId xmlns:a16="http://schemas.microsoft.com/office/drawing/2014/main" id="{8A285221-0249-B1CE-675E-217E78AC515E}"/>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2787905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CB210-4260-9D7F-718E-D2C5EA767D0A}"/>
              </a:ext>
            </a:extLst>
          </p:cNvPr>
          <p:cNvSpPr>
            <a:spLocks noGrp="1"/>
          </p:cNvSpPr>
          <p:nvPr>
            <p:ph type="title"/>
          </p:nvPr>
        </p:nvSpPr>
        <p:spPr/>
        <p:txBody>
          <a:bodyPr/>
          <a:lstStyle/>
          <a:p>
            <a:r>
              <a:rPr lang="en-US" b="0" i="0" dirty="0">
                <a:solidFill>
                  <a:schemeClr val="tx1"/>
                </a:solidFill>
                <a:effectLst/>
                <a:latin typeface="Söhne"/>
              </a:rPr>
              <a:t>BMW vs. Volvo Brand Analysis</a:t>
            </a:r>
            <a:endParaRPr lang="en-US" dirty="0"/>
          </a:p>
        </p:txBody>
      </p:sp>
      <p:sp>
        <p:nvSpPr>
          <p:cNvPr id="3" name="Content Placeholder 2">
            <a:extLst>
              <a:ext uri="{FF2B5EF4-FFF2-40B4-BE49-F238E27FC236}">
                <a16:creationId xmlns:a16="http://schemas.microsoft.com/office/drawing/2014/main" id="{0DC61A31-01B8-BEFD-8681-F40B945199D1}"/>
              </a:ext>
            </a:extLst>
          </p:cNvPr>
          <p:cNvSpPr>
            <a:spLocks noGrp="1"/>
          </p:cNvSpPr>
          <p:nvPr>
            <p:ph idx="1"/>
          </p:nvPr>
        </p:nvSpPr>
        <p:spPr/>
        <p:txBody>
          <a:bodyPr/>
          <a:lstStyle/>
          <a:p>
            <a:pPr marL="0" indent="0">
              <a:buNone/>
            </a:pPr>
            <a:r>
              <a:rPr lang="en-US" b="1" i="0" dirty="0">
                <a:effectLst/>
                <a:latin typeface="Söhne"/>
              </a:rPr>
              <a:t>Contribution to Company Goals </a:t>
            </a:r>
          </a:p>
          <a:p>
            <a:pPr marL="0" indent="0" algn="just">
              <a:buNone/>
            </a:pPr>
            <a:r>
              <a:rPr lang="en-US" dirty="0">
                <a:effectLst/>
                <a:latin typeface="Söhne"/>
                <a:ea typeface="Times New Roman" panose="02020603050405020304" pitchFamily="18" charset="0"/>
              </a:rPr>
              <a:t>BMW and Volvo each contribute to their company's goals in unique ways, driven by their brand positioning and strategic objectives. Volvo's brand aligns closely with its overarching goals of prioritizing safety and reliability. The brand has built a reputation for producing vehicles that offer a secure driving experience for customers and their loved ones. By emphasizing safety as its core value, Volvo aims to differentiate itself in the market and attract customers who value security and peace of mind. This brand focus allows Volvo to carve out a unique position in the luxury automobile market and build long-term customer loyalty.</a:t>
            </a:r>
          </a:p>
          <a:p>
            <a:endParaRPr lang="en-US" dirty="0">
              <a:latin typeface="Söhne"/>
            </a:endParaRPr>
          </a:p>
        </p:txBody>
      </p:sp>
      <p:sp>
        <p:nvSpPr>
          <p:cNvPr id="4" name="Footer Placeholder 3">
            <a:extLst>
              <a:ext uri="{FF2B5EF4-FFF2-40B4-BE49-F238E27FC236}">
                <a16:creationId xmlns:a16="http://schemas.microsoft.com/office/drawing/2014/main" id="{EF5D46B4-F623-CDE2-A070-D33C13A72DA6}"/>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511732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CB210-4260-9D7F-718E-D2C5EA767D0A}"/>
              </a:ext>
            </a:extLst>
          </p:cNvPr>
          <p:cNvSpPr>
            <a:spLocks noGrp="1"/>
          </p:cNvSpPr>
          <p:nvPr>
            <p:ph type="title"/>
          </p:nvPr>
        </p:nvSpPr>
        <p:spPr/>
        <p:txBody>
          <a:bodyPr/>
          <a:lstStyle/>
          <a:p>
            <a:r>
              <a:rPr lang="en-US" b="0" i="0" dirty="0">
                <a:solidFill>
                  <a:schemeClr val="tx1"/>
                </a:solidFill>
                <a:effectLst/>
                <a:latin typeface="Söhne"/>
              </a:rPr>
              <a:t>BMW vs. Volvo Brand Analysis</a:t>
            </a:r>
            <a:endParaRPr lang="en-US" dirty="0"/>
          </a:p>
        </p:txBody>
      </p:sp>
      <p:sp>
        <p:nvSpPr>
          <p:cNvPr id="3" name="Content Placeholder 2">
            <a:extLst>
              <a:ext uri="{FF2B5EF4-FFF2-40B4-BE49-F238E27FC236}">
                <a16:creationId xmlns:a16="http://schemas.microsoft.com/office/drawing/2014/main" id="{0DC61A31-01B8-BEFD-8681-F40B945199D1}"/>
              </a:ext>
            </a:extLst>
          </p:cNvPr>
          <p:cNvSpPr>
            <a:spLocks noGrp="1"/>
          </p:cNvSpPr>
          <p:nvPr>
            <p:ph idx="1"/>
          </p:nvPr>
        </p:nvSpPr>
        <p:spPr>
          <a:xfrm>
            <a:off x="1090786" y="1645675"/>
            <a:ext cx="9706650" cy="4352364"/>
          </a:xfrm>
        </p:spPr>
        <p:txBody>
          <a:bodyPr>
            <a:noAutofit/>
          </a:bodyPr>
          <a:lstStyle/>
          <a:p>
            <a:pPr marL="0" indent="0">
              <a:buNone/>
            </a:pPr>
            <a:r>
              <a:rPr lang="en-US" b="1" i="0" dirty="0">
                <a:effectLst/>
                <a:latin typeface="Söhne"/>
              </a:rPr>
              <a:t>Contribution to Company Goals, continued </a:t>
            </a:r>
          </a:p>
          <a:p>
            <a:pPr marL="0" marR="0" indent="0" algn="just">
              <a:spcBef>
                <a:spcPts val="1500"/>
              </a:spcBef>
              <a:spcAft>
                <a:spcPts val="1500"/>
              </a:spcAft>
              <a:buNone/>
            </a:pPr>
            <a:r>
              <a:rPr lang="en-US" sz="1900" dirty="0">
                <a:effectLst/>
                <a:latin typeface="Söhne"/>
                <a:ea typeface="Times New Roman" panose="02020603050405020304" pitchFamily="18" charset="0"/>
              </a:rPr>
              <a:t>On the other hand, BMW's brand serves the company's goal of delivering sheer driving pleasure and performance. BMW positions itself as a brand that offers exhilarating driving experiences, cutting-edge technology, and a sophisticated image. By targeting driving enthusiasts and individuals seeking a dynamic lifestyle, BMW aims to differentiate itself as a premium and performance-oriented brand. BMW's focus on engineering excellence, innovative features, and luxurious experiences aligns with its goal of captivating customers who value performance, luxury, and a refined driving experience.</a:t>
            </a:r>
          </a:p>
          <a:p>
            <a:pPr marL="0" marR="0" indent="0" algn="just">
              <a:spcBef>
                <a:spcPts val="1500"/>
              </a:spcBef>
              <a:spcAft>
                <a:spcPts val="0"/>
              </a:spcAft>
              <a:buNone/>
            </a:pPr>
            <a:r>
              <a:rPr lang="en-US" sz="1900" dirty="0">
                <a:effectLst/>
                <a:latin typeface="Söhne"/>
                <a:ea typeface="Times New Roman" panose="02020603050405020304" pitchFamily="18" charset="0"/>
              </a:rPr>
              <a:t>Both brands leverage their unique brand attributes and value propositions to attract and retain customers in their respective target markets. Volvo's emphasis on safety and reliability aligns with its commitment to providing secure transportation, while BMW's focus on sheer driving pleasure caters to individuals seeking thrilling and luxurious driving experiences. By aligning their brand strategies with the needs and aspirations of their target customers, both Volvo and BMW strive to achieve their goals and maintain a competitive edge in the luxury automobile market.</a:t>
            </a:r>
          </a:p>
          <a:p>
            <a:endParaRPr lang="en-US" dirty="0">
              <a:latin typeface="Söhne"/>
            </a:endParaRPr>
          </a:p>
        </p:txBody>
      </p:sp>
      <p:sp>
        <p:nvSpPr>
          <p:cNvPr id="4" name="Footer Placeholder 3">
            <a:extLst>
              <a:ext uri="{FF2B5EF4-FFF2-40B4-BE49-F238E27FC236}">
                <a16:creationId xmlns:a16="http://schemas.microsoft.com/office/drawing/2014/main" id="{81E09ADF-1D8E-84E4-2CF0-9C4B42296EE7}"/>
              </a:ext>
            </a:extLst>
          </p:cNvPr>
          <p:cNvSpPr>
            <a:spLocks noGrp="1"/>
          </p:cNvSpPr>
          <p:nvPr>
            <p:ph type="ftr" sz="quarter" idx="11"/>
          </p:nvPr>
        </p:nvSpPr>
        <p:spPr>
          <a:xfrm>
            <a:off x="646111" y="1152983"/>
            <a:ext cx="3859795" cy="304801"/>
          </a:xfrm>
        </p:spPr>
        <p:txBody>
          <a:bodyPr/>
          <a:lstStyle/>
          <a:p>
            <a:r>
              <a:rPr lang="en-US" sz="2000" b="1" dirty="0"/>
              <a:t>Neidhardt Communications</a:t>
            </a:r>
          </a:p>
        </p:txBody>
      </p:sp>
    </p:spTree>
    <p:extLst>
      <p:ext uri="{BB962C8B-B14F-4D97-AF65-F5344CB8AC3E}">
        <p14:creationId xmlns:p14="http://schemas.microsoft.com/office/powerpoint/2010/main" val="12863322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2.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Digital design</Template>
  <TotalTime>515</TotalTime>
  <Words>1890</Words>
  <Application>Microsoft Office PowerPoint</Application>
  <PresentationFormat>Widescreen</PresentationFormat>
  <Paragraphs>108</Paragraphs>
  <Slides>19</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Calibri</vt:lpstr>
      <vt:lpstr>Century Gothic</vt:lpstr>
      <vt:lpstr>Segoe UI</vt:lpstr>
      <vt:lpstr>Söhne</vt:lpstr>
      <vt:lpstr>Symbol</vt:lpstr>
      <vt:lpstr>Times New Roman</vt:lpstr>
      <vt:lpstr>Wingdings 3</vt:lpstr>
      <vt:lpstr>Ion</vt:lpstr>
      <vt:lpstr>BMW vs. Volvo</vt:lpstr>
      <vt:lpstr>Brand Essence</vt:lpstr>
      <vt:lpstr>Executive Summary</vt:lpstr>
      <vt:lpstr>BMW vs. Volvo Brand Analysis</vt:lpstr>
      <vt:lpstr>BMW vs. Volvo Brand Analysis</vt:lpstr>
      <vt:lpstr>BMW vs. Volvo Brand Analysis</vt:lpstr>
      <vt:lpstr>BMW vs. Volvo Brand Analysis</vt:lpstr>
      <vt:lpstr>BMW vs. Volvo Brand Analysis</vt:lpstr>
      <vt:lpstr>BMW vs. Volvo Brand Analysis</vt:lpstr>
      <vt:lpstr>BMW vs. Volvo Brand Analysis</vt:lpstr>
      <vt:lpstr>BMW vs. Volvo Brand Analysis</vt:lpstr>
      <vt:lpstr>BMW vs. Volvo Brand Analysis</vt:lpstr>
      <vt:lpstr>BMW vs. Volvo Brand Analysis</vt:lpstr>
      <vt:lpstr>BMW vs. Volvo Brand Analysis</vt:lpstr>
      <vt:lpstr>Luxury Automotive Industry Market Cap: $440B</vt:lpstr>
      <vt:lpstr>BMW vs. Volvo Brand Analysis</vt:lpstr>
      <vt:lpstr>BMW vs. Volvo Brand Analysis</vt:lpstr>
      <vt:lpstr>BMW vs. Volvo Brand Analysis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BMW vs. Volvo</dc:title>
  <dc:creator>julia neidhardt</dc:creator>
  <cp:lastModifiedBy>julia neidhardt</cp:lastModifiedBy>
  <cp:revision>13</cp:revision>
  <dcterms:created xsi:type="dcterms:W3CDTF">2023-07-10T11:16:25Z</dcterms:created>
  <dcterms:modified xsi:type="dcterms:W3CDTF">2023-07-11T22:20:42Z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